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1768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image" Target="../media/image8.png"/><Relationship Id="rId7" Type="http://schemas.openxmlformats.org/officeDocument/2006/relationships/slide" Target="../slides/slide8.xm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7.xml"/><Relationship Id="rId11" Type="http://schemas.openxmlformats.org/officeDocument/2006/relationships/slide" Target="../slides/slide16.xml"/><Relationship Id="rId5" Type="http://schemas.openxmlformats.org/officeDocument/2006/relationships/slide" Target="../slides/slide6.xml"/><Relationship Id="rId10" Type="http://schemas.openxmlformats.org/officeDocument/2006/relationships/slide" Target="../slides/slide13.xml"/><Relationship Id="rId4" Type="http://schemas.openxmlformats.org/officeDocument/2006/relationships/image" Target="../media/image9.png"/><Relationship Id="rId9" Type="http://schemas.openxmlformats.org/officeDocument/2006/relationships/slide" Target="../slides/slide12.xml"/></Relationships>
</file>

<file path=ppt/slideLayouts/_rels/slideLayout13.xml.rels><?xml version="1.0" encoding="UTF-8" standalone="yes"?>
<Relationships xmlns="http://schemas.openxmlformats.org/package/2006/relationships"><Relationship Id="rId8" Type="http://schemas.openxmlformats.org/officeDocument/2006/relationships/slide" Target="../slides/slide21.xml"/><Relationship Id="rId3" Type="http://schemas.openxmlformats.org/officeDocument/2006/relationships/image" Target="../media/image8.png"/><Relationship Id="rId7" Type="http://schemas.openxmlformats.org/officeDocument/2006/relationships/slide" Target="../slides/slide20.xm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18.xml"/><Relationship Id="rId5" Type="http://schemas.openxmlformats.org/officeDocument/2006/relationships/slide" Target="../slides/slide6.xml"/><Relationship Id="rId4" Type="http://schemas.openxmlformats.org/officeDocument/2006/relationships/image" Target="../media/image9.png"/><Relationship Id="rId9" Type="http://schemas.openxmlformats.org/officeDocument/2006/relationships/slide" Target="../slides/slide23.xml"/></Relationships>
</file>

<file path=ppt/slideLayouts/_rels/slideLayout14.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image" Target="../media/image10.png"/><Relationship Id="rId7" Type="http://schemas.openxmlformats.org/officeDocument/2006/relationships/slide" Target="../slides/slide7.xml"/><Relationship Id="rId12" Type="http://schemas.openxmlformats.org/officeDocument/2006/relationships/slide" Target="../slides/slide16.xm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3.xml"/><Relationship Id="rId5" Type="http://schemas.openxmlformats.org/officeDocument/2006/relationships/image" Target="../media/image9.png"/><Relationship Id="rId10" Type="http://schemas.openxmlformats.org/officeDocument/2006/relationships/slide" Target="../slides/slide12.xml"/><Relationship Id="rId4" Type="http://schemas.openxmlformats.org/officeDocument/2006/relationships/image" Target="../media/image8.png"/><Relationship Id="rId9" Type="http://schemas.openxmlformats.org/officeDocument/2006/relationships/slide" Target="../slides/slide10.xml"/></Relationships>
</file>

<file path=ppt/slideLayouts/_rels/slideLayout15.xml.rels><?xml version="1.0" encoding="UTF-8" standalone="yes"?>
<Relationships xmlns="http://schemas.openxmlformats.org/package/2006/relationships"><Relationship Id="rId8" Type="http://schemas.openxmlformats.org/officeDocument/2006/relationships/slide" Target="../slides/slide20.xml"/><Relationship Id="rId3" Type="http://schemas.openxmlformats.org/officeDocument/2006/relationships/image" Target="../media/image10.png"/><Relationship Id="rId7" Type="http://schemas.openxmlformats.org/officeDocument/2006/relationships/slide" Target="../slides/slide18.xm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9.png"/><Relationship Id="rId10" Type="http://schemas.openxmlformats.org/officeDocument/2006/relationships/slide" Target="../slides/slide23.xml"/><Relationship Id="rId4" Type="http://schemas.openxmlformats.org/officeDocument/2006/relationships/image" Target="../media/image8.png"/><Relationship Id="rId9" Type="http://schemas.openxmlformats.org/officeDocument/2006/relationships/slide" Target="../slides/slide2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image" Target="../media/image10.png"/><Relationship Id="rId7" Type="http://schemas.openxmlformats.org/officeDocument/2006/relationships/slide" Target="../slides/slide7.xml"/><Relationship Id="rId12" Type="http://schemas.openxmlformats.org/officeDocument/2006/relationships/slide" Target="../slides/slide16.xm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3.xml"/><Relationship Id="rId5" Type="http://schemas.openxmlformats.org/officeDocument/2006/relationships/image" Target="../media/image9.png"/><Relationship Id="rId10" Type="http://schemas.openxmlformats.org/officeDocument/2006/relationships/slide" Target="../slides/slide12.xml"/><Relationship Id="rId4" Type="http://schemas.openxmlformats.org/officeDocument/2006/relationships/image" Target="../media/image8.png"/><Relationship Id="rId9" Type="http://schemas.openxmlformats.org/officeDocument/2006/relationships/slide" Target="../slides/slide10.xml"/></Relationships>
</file>

<file path=ppt/slideLayouts/_rels/slideLayout19.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image" Target="../media/image10.png"/><Relationship Id="rId7" Type="http://schemas.openxmlformats.org/officeDocument/2006/relationships/slide" Target="../slides/slide7.xml"/><Relationship Id="rId12" Type="http://schemas.openxmlformats.org/officeDocument/2006/relationships/slide" Target="../slides/slide16.xm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3.xml"/><Relationship Id="rId5" Type="http://schemas.openxmlformats.org/officeDocument/2006/relationships/image" Target="../media/image9.png"/><Relationship Id="rId10" Type="http://schemas.openxmlformats.org/officeDocument/2006/relationships/slide" Target="../slides/slide12.xml"/><Relationship Id="rId4" Type="http://schemas.openxmlformats.org/officeDocument/2006/relationships/image" Target="../media/image8.png"/><Relationship Id="rId9" Type="http://schemas.openxmlformats.org/officeDocument/2006/relationships/slide" Target="../slides/slide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slide" Target="../slides/slide20.xml"/><Relationship Id="rId3" Type="http://schemas.openxmlformats.org/officeDocument/2006/relationships/image" Target="../media/image10.png"/><Relationship Id="rId7" Type="http://schemas.openxmlformats.org/officeDocument/2006/relationships/slide" Target="../slides/slide18.xm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9.png"/><Relationship Id="rId10" Type="http://schemas.openxmlformats.org/officeDocument/2006/relationships/slide" Target="../slides/slide23.xml"/><Relationship Id="rId4" Type="http://schemas.openxmlformats.org/officeDocument/2006/relationships/image" Target="../media/image8.png"/><Relationship Id="rId9" Type="http://schemas.openxmlformats.org/officeDocument/2006/relationships/slide" Target="../slides/slide21.xml"/></Relationships>
</file>

<file path=ppt/slideLayouts/_rels/slideLayout21.xml.rels><?xml version="1.0" encoding="UTF-8" standalone="yes"?>
<Relationships xmlns="http://schemas.openxmlformats.org/package/2006/relationships"><Relationship Id="rId8" Type="http://schemas.openxmlformats.org/officeDocument/2006/relationships/slide" Target="../slides/slide20.xml"/><Relationship Id="rId3" Type="http://schemas.openxmlformats.org/officeDocument/2006/relationships/image" Target="../media/image10.png"/><Relationship Id="rId7" Type="http://schemas.openxmlformats.org/officeDocument/2006/relationships/slide" Target="../slides/slide18.xml"/><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9.png"/><Relationship Id="rId10" Type="http://schemas.openxmlformats.org/officeDocument/2006/relationships/slide" Target="../slides/slide23.xml"/><Relationship Id="rId4" Type="http://schemas.openxmlformats.org/officeDocument/2006/relationships/image" Target="../media/image8.png"/><Relationship Id="rId9" Type="http://schemas.openxmlformats.org/officeDocument/2006/relationships/slide" Target="../slides/slide2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slide" Target="../slides/slide6.xml"/><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400800" y="182880"/>
            <a:ext cx="2697480" cy="539496"/>
          </a:xfrm>
          <a:prstGeom prst="rect">
            <a:avLst/>
          </a:prstGeom>
        </p:spPr>
      </p:pic>
      <p:sp>
        <p:nvSpPr>
          <p:cNvPr id="4" name="MasterShapeName"/>
          <p:cNvSpPr/>
          <p:nvPr/>
        </p:nvSpPr>
        <p:spPr>
          <a:xfrm>
            <a:off x="6400800" y="210312"/>
            <a:ext cx="2697480" cy="484632"/>
          </a:xfrm>
          <a:prstGeom prst="rect">
            <a:avLst/>
          </a:prstGeom>
          <a:noFill/>
          <a:ln/>
        </p:spPr>
        <p:txBody>
          <a:bodyPr/>
          <a:lstStyle/>
          <a:p>
            <a:endParaRPr lang="zh-CN" altLang="en-US"/>
          </a:p>
        </p:txBody>
      </p:sp>
      <p:pic>
        <p:nvPicPr>
          <p:cNvPr id="5" name="MasterShapeName" descr="preencoded.png"/>
          <p:cNvPicPr>
            <a:picLocks noChangeAspect="1"/>
          </p:cNvPicPr>
          <p:nvPr/>
        </p:nvPicPr>
        <p:blipFill>
          <a:blip r:embed="rId4"/>
          <a:stretch>
            <a:fillRect/>
          </a:stretch>
        </p:blipFill>
        <p:spPr>
          <a:xfrm>
            <a:off x="9354312" y="155448"/>
            <a:ext cx="2331720" cy="539496"/>
          </a:xfrm>
          <a:prstGeom prst="rect">
            <a:avLst/>
          </a:prstGeom>
        </p:spPr>
      </p:pic>
      <p:pic>
        <p:nvPicPr>
          <p:cNvPr id="6" name="MasterShapeName" descr="preencoded.png"/>
          <p:cNvPicPr>
            <a:picLocks noChangeAspect="1"/>
          </p:cNvPicPr>
          <p:nvPr/>
        </p:nvPicPr>
        <p:blipFill>
          <a:blip r:embed="rId5"/>
          <a:stretch>
            <a:fillRect/>
          </a:stretch>
        </p:blipFill>
        <p:spPr>
          <a:xfrm>
            <a:off x="9601200" y="246888"/>
            <a:ext cx="393192" cy="356616"/>
          </a:xfrm>
          <a:prstGeom prst="rect">
            <a:avLst/>
          </a:prstGeom>
        </p:spPr>
      </p:pic>
      <p:sp>
        <p:nvSpPr>
          <p:cNvPr id="7" name="MasterShapeName?linknodeid=back_to_first_catalog&amp;color=RGB(22,212,212)">
            <a:hlinkClick r:id="rId6"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mc=目录配置1#538fd91ee,538fd91ee,2e1dade3e,c3746b703,af9823112,6e3fc09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9354312" y="155448"/>
            <a:ext cx="2331720" cy="539496"/>
          </a:xfrm>
          <a:prstGeom prst="rect">
            <a:avLst/>
          </a:prstGeom>
        </p:spPr>
      </p:pic>
      <p:pic>
        <p:nvPicPr>
          <p:cNvPr id="4" name="MasterShapeName" descr="preencoded.png"/>
          <p:cNvPicPr>
            <a:picLocks noChangeAspect="1"/>
          </p:cNvPicPr>
          <p:nvPr/>
        </p:nvPicPr>
        <p:blipFill>
          <a:blip r:embed="rId4"/>
          <a:stretch>
            <a:fillRect/>
          </a:stretch>
        </p:blipFill>
        <p:spPr>
          <a:xfrm>
            <a:off x="9601200" y="246888"/>
            <a:ext cx="393192" cy="356616"/>
          </a:xfrm>
          <a:prstGeom prst="rect">
            <a:avLst/>
          </a:prstGeom>
        </p:spPr>
      </p:pic>
      <p:sp>
        <p:nvSpPr>
          <p:cNvPr id="5" name="MasterShapeName?linknodeid=back_to_first_catalog&amp;color=RGB(22,212,212)">
            <a:hlinkClick r:id="rId5"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
        <p:nvSpPr>
          <p:cNvPr id="6" name="C_0#auto_editor_catalog_3?lid=9a9b5e6da&amp;amp;amp;amp;cid=9a9b5e6da&amp;amp;amp;amp;vtp=1">
            <a:hlinkClick r:id="rId6" action="ppaction://hlinksldjump"/>
          </p:cNvPr>
          <p:cNvSpPr/>
          <p:nvPr/>
        </p:nvSpPr>
        <p:spPr>
          <a:xfrm>
            <a:off x="416052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7" name="C_0#auto_editor_catalog_3?lid=c7bf1b7aa&amp;amp;amp;amp;cid=c7bf1b7aa&amp;amp;amp;amp;vtp=1">
            <a:hlinkClick r:id="rId7"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8" name="C_0#auto_editor_catalog_3?lid=1f460df16&amp;amp;amp;amp;cid=1f460df16&amp;amp;amp;amp;vtp=1">
            <a:hlinkClick r:id="rId8"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9" name="C_0#auto_editor_catalog_3?lid=802d3c31f&amp;amp;amp;amp;cid=802d3c31f&amp;amp;amp;amp;vtp=1">
            <a:hlinkClick r:id="rId9"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0" name="C_0#auto_editor_catalog_3?lid=e9d92f7c3&amp;amp;amp;amp;cid=e9d92f7c3&amp;amp;amp;amp;vtp=1">
            <a:hlinkClick r:id="rId10"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5</a:t>
            </a:r>
            <a:endParaRPr lang="en-US" sz="1800" dirty="0"/>
          </a:p>
        </p:txBody>
      </p:sp>
      <p:sp>
        <p:nvSpPr>
          <p:cNvPr id="11" name="C_0#auto_editor_catalog_3?lid=a2ba2dd0d&amp;amp;amp;amp;cid=a2ba2dd0d&amp;amp;amp;amp;vtp=1">
            <a:hlinkClick r:id="rId11" action="ppaction://hlinksldjump"/>
          </p:cNvPr>
          <p:cNvSpPr/>
          <p:nvPr/>
        </p:nvSpPr>
        <p:spPr>
          <a:xfrm>
            <a:off x="7525512"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6</a:t>
            </a:r>
            <a:endParaRPr lang="en-US" sz="1800" dirty="0"/>
          </a:p>
        </p:txBody>
      </p:sp>
      <p:sp>
        <p:nvSpPr>
          <p:cNvPr id="12" name="C_0#auto_editor_catalog_3?lid=9a9b5e6da&amp;amp;amp;amp;cid=9a9b5e6da&amp;amp;amp;amp;vtp=1">
            <a:hlinkClick r:id="rId6" action="ppaction://hlinksldjump"/>
          </p:cNvPr>
          <p:cNvSpPr/>
          <p:nvPr/>
        </p:nvSpPr>
        <p:spPr>
          <a:xfrm>
            <a:off x="416052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13" name="C_0#auto_editor_catalog_3?lid=c7bf1b7aa&amp;amp;amp;amp;cid=c7bf1b7aa&amp;amp;amp;amp;vtp=1">
            <a:hlinkClick r:id="rId7"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4" name="C_0#auto_editor_catalog_3?lid=1f460df16&amp;amp;amp;amp;cid=1f460df16&amp;amp;amp;amp;vtp=1">
            <a:hlinkClick r:id="rId8"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5" name="C_0#auto_editor_catalog_3?lid=802d3c31f&amp;amp;amp;amp;cid=802d3c31f&amp;amp;amp;amp;vtp=1">
            <a:hlinkClick r:id="rId9"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6" name="C_0#auto_editor_catalog_3?lid=e9d92f7c3&amp;amp;amp;amp;cid=e9d92f7c3&amp;amp;amp;amp;vtp=1">
            <a:hlinkClick r:id="rId10"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5</a:t>
            </a:r>
            <a:endParaRPr lang="en-US" sz="1800" dirty="0"/>
          </a:p>
        </p:txBody>
      </p:sp>
      <p:sp>
        <p:nvSpPr>
          <p:cNvPr id="17" name="C_0#auto_editor_catalog_3?lid=a2ba2dd0d&amp;amp;amp;amp;cid=a2ba2dd0d&amp;amp;amp;amp;vtp=1">
            <a:hlinkClick r:id="rId11" action="ppaction://hlinksldjump"/>
          </p:cNvPr>
          <p:cNvSpPr/>
          <p:nvPr/>
        </p:nvSpPr>
        <p:spPr>
          <a:xfrm>
            <a:off x="7525512"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6</a:t>
            </a:r>
            <a:endParaRPr lang="en-US" sz="1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mc=目录配置1#538fd91ee,b10aa2c7a,2080538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9354312" y="155448"/>
            <a:ext cx="2331720" cy="539496"/>
          </a:xfrm>
          <a:prstGeom prst="rect">
            <a:avLst/>
          </a:prstGeom>
        </p:spPr>
      </p:pic>
      <p:pic>
        <p:nvPicPr>
          <p:cNvPr id="4" name="MasterShapeName" descr="preencoded.png"/>
          <p:cNvPicPr>
            <a:picLocks noChangeAspect="1"/>
          </p:cNvPicPr>
          <p:nvPr/>
        </p:nvPicPr>
        <p:blipFill>
          <a:blip r:embed="rId4"/>
          <a:stretch>
            <a:fillRect/>
          </a:stretch>
        </p:blipFill>
        <p:spPr>
          <a:xfrm>
            <a:off x="9601200" y="246888"/>
            <a:ext cx="393192" cy="356616"/>
          </a:xfrm>
          <a:prstGeom prst="rect">
            <a:avLst/>
          </a:prstGeom>
        </p:spPr>
      </p:pic>
      <p:sp>
        <p:nvSpPr>
          <p:cNvPr id="5" name="MasterShapeName?linknodeid=back_to_first_catalog&amp;color=RGB(22,212,212)">
            <a:hlinkClick r:id="rId5"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
        <p:nvSpPr>
          <p:cNvPr id="6" name="C_0#auto_editor_catalog_10?lid=df5a3b6c0&amp;amp;amp;amp;cid=df5a3b6c0&amp;amp;amp;amp;vtp=1">
            <a:hlinkClick r:id="rId6"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7" name="C_0#auto_editor_catalog_10?lid=381d9ae34&amp;amp;amp;amp;cid=381d9ae34&amp;amp;amp;amp;vtp=1">
            <a:hlinkClick r:id="rId7"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8" name="C_0#auto_editor_catalog_10?lid=a54a01d83&amp;amp;amp;amp;cid=a54a01d83&amp;amp;amp;amp;vtp=1">
            <a:hlinkClick r:id="rId8"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9" name="C_0#auto_editor_catalog_10?lid=be409547c&amp;amp;amp;amp;cid=be409547c&amp;amp;amp;amp;vtp=1">
            <a:hlinkClick r:id="rId9"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0" name="C_0#auto_editor_catalog_10?lid=df5a3b6c0&amp;amp;amp;amp;cid=df5a3b6c0&amp;amp;amp;amp;vtp=1">
            <a:hlinkClick r:id="rId6"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11" name="C_0#auto_editor_catalog_10?lid=381d9ae34&amp;amp;amp;amp;cid=381d9ae34&amp;amp;amp;amp;vtp=1">
            <a:hlinkClick r:id="rId7"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2" name="C_0#auto_editor_catalog_10?lid=a54a01d83&amp;amp;amp;amp;cid=a54a01d83&amp;amp;amp;amp;vtp=1">
            <a:hlinkClick r:id="rId8"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3" name="C_0#auto_editor_catalog_10?lid=be409547c&amp;amp;amp;amp;cid=be409547c&amp;amp;amp;amp;vtp=1">
            <a:hlinkClick r:id="rId9"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mc=目录配置1#538fd91ee,538fd91ee,2e1dade3e,c3746b703,af9823112,6e3fc09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400800" y="182880"/>
            <a:ext cx="2697480" cy="539496"/>
          </a:xfrm>
          <a:prstGeom prst="rect">
            <a:avLst/>
          </a:prstGeom>
        </p:spPr>
      </p:pic>
      <p:sp>
        <p:nvSpPr>
          <p:cNvPr id="4" name="MasterShapeName"/>
          <p:cNvSpPr/>
          <p:nvPr/>
        </p:nvSpPr>
        <p:spPr>
          <a:xfrm>
            <a:off x="6400800" y="210312"/>
            <a:ext cx="2697480" cy="484632"/>
          </a:xfrm>
          <a:prstGeom prst="rect">
            <a:avLst/>
          </a:prstGeom>
          <a:noFill/>
          <a:ln/>
        </p:spPr>
        <p:txBody>
          <a:bodyPr/>
          <a:lstStyle/>
          <a:p>
            <a:endParaRPr lang="zh-CN" altLang="en-US"/>
          </a:p>
        </p:txBody>
      </p:sp>
      <p:pic>
        <p:nvPicPr>
          <p:cNvPr id="5" name="MasterShapeName" descr="preencoded.png"/>
          <p:cNvPicPr>
            <a:picLocks noChangeAspect="1"/>
          </p:cNvPicPr>
          <p:nvPr/>
        </p:nvPicPr>
        <p:blipFill>
          <a:blip r:embed="rId4"/>
          <a:stretch>
            <a:fillRect/>
          </a:stretch>
        </p:blipFill>
        <p:spPr>
          <a:xfrm>
            <a:off x="9354312" y="155448"/>
            <a:ext cx="2331720" cy="539496"/>
          </a:xfrm>
          <a:prstGeom prst="rect">
            <a:avLst/>
          </a:prstGeom>
        </p:spPr>
      </p:pic>
      <p:pic>
        <p:nvPicPr>
          <p:cNvPr id="6" name="MasterShapeName" descr="preencoded.png"/>
          <p:cNvPicPr>
            <a:picLocks noChangeAspect="1"/>
          </p:cNvPicPr>
          <p:nvPr/>
        </p:nvPicPr>
        <p:blipFill>
          <a:blip r:embed="rId5"/>
          <a:stretch>
            <a:fillRect/>
          </a:stretch>
        </p:blipFill>
        <p:spPr>
          <a:xfrm>
            <a:off x="9601200" y="246888"/>
            <a:ext cx="393192" cy="356616"/>
          </a:xfrm>
          <a:prstGeom prst="rect">
            <a:avLst/>
          </a:prstGeom>
        </p:spPr>
      </p:pic>
      <p:sp>
        <p:nvSpPr>
          <p:cNvPr id="7" name="MasterShapeName?linknodeid=back_to_first_catalog&amp;color=RGB(22,212,212)">
            <a:hlinkClick r:id="rId6"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
        <p:nvSpPr>
          <p:cNvPr id="8" name="C_0#auto_editor_catalog_3?lid=9a9b5e6da&amp;amp;amp;amp;cid=9a9b5e6da&amp;amp;amp;amp;vtp=1">
            <a:hlinkClick r:id="rId7" action="ppaction://hlinksldjump"/>
          </p:cNvPr>
          <p:cNvSpPr/>
          <p:nvPr/>
        </p:nvSpPr>
        <p:spPr>
          <a:xfrm>
            <a:off x="416052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9" name="C_0#auto_editor_catalog_3?lid=c7bf1b7aa&amp;amp;amp;amp;cid=c7bf1b7aa&amp;amp;amp;amp;vtp=1">
            <a:hlinkClick r:id="rId8"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0" name="C_0#auto_editor_catalog_3?lid=1f460df16&amp;amp;amp;amp;cid=1f460df16&amp;amp;amp;amp;vtp=1">
            <a:hlinkClick r:id="rId9"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1" name="C_0#auto_editor_catalog_3?lid=802d3c31f&amp;amp;amp;amp;cid=802d3c31f&amp;amp;amp;amp;vtp=1">
            <a:hlinkClick r:id="rId10"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2" name="C_0#auto_editor_catalog_3?lid=e9d92f7c3&amp;amp;amp;amp;cid=e9d92f7c3&amp;amp;amp;amp;vtp=1">
            <a:hlinkClick r:id="rId11"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5</a:t>
            </a:r>
            <a:endParaRPr lang="en-US" sz="1800" dirty="0"/>
          </a:p>
        </p:txBody>
      </p:sp>
      <p:sp>
        <p:nvSpPr>
          <p:cNvPr id="13" name="C_0#auto_editor_catalog_3?lid=a2ba2dd0d&amp;amp;amp;amp;cid=a2ba2dd0d&amp;amp;amp;amp;vtp=1">
            <a:hlinkClick r:id="rId12" action="ppaction://hlinksldjump"/>
          </p:cNvPr>
          <p:cNvSpPr/>
          <p:nvPr/>
        </p:nvSpPr>
        <p:spPr>
          <a:xfrm>
            <a:off x="7525512"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6</a:t>
            </a:r>
            <a:endParaRPr lang="en-US" sz="1800" dirty="0"/>
          </a:p>
        </p:txBody>
      </p:sp>
      <p:sp>
        <p:nvSpPr>
          <p:cNvPr id="14" name="C_0#auto_editor_catalog_3?lid=9a9b5e6da&amp;amp;amp;amp;cid=9a9b5e6da&amp;amp;amp;amp;vtp=1">
            <a:hlinkClick r:id="rId7" action="ppaction://hlinksldjump"/>
          </p:cNvPr>
          <p:cNvSpPr/>
          <p:nvPr/>
        </p:nvSpPr>
        <p:spPr>
          <a:xfrm>
            <a:off x="416052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15" name="C_0#auto_editor_catalog_3?lid=c7bf1b7aa&amp;amp;amp;amp;cid=c7bf1b7aa&amp;amp;amp;amp;vtp=1">
            <a:hlinkClick r:id="rId8"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6" name="C_0#auto_editor_catalog_3?lid=1f460df16&amp;amp;amp;amp;cid=1f460df16&amp;amp;amp;amp;vtp=1">
            <a:hlinkClick r:id="rId9"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7" name="C_0#auto_editor_catalog_3?lid=802d3c31f&amp;amp;amp;amp;cid=802d3c31f&amp;amp;amp;amp;vtp=1">
            <a:hlinkClick r:id="rId10"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8" name="C_0#auto_editor_catalog_3?lid=e9d92f7c3&amp;amp;amp;amp;cid=e9d92f7c3&amp;amp;amp;amp;vtp=1">
            <a:hlinkClick r:id="rId11"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5</a:t>
            </a:r>
            <a:endParaRPr lang="en-US" sz="1800" dirty="0"/>
          </a:p>
        </p:txBody>
      </p:sp>
      <p:sp>
        <p:nvSpPr>
          <p:cNvPr id="19" name="C_0#auto_editor_catalog_3?lid=a2ba2dd0d&amp;amp;amp;amp;cid=a2ba2dd0d&amp;amp;amp;amp;vtp=1">
            <a:hlinkClick r:id="rId12" action="ppaction://hlinksldjump"/>
          </p:cNvPr>
          <p:cNvSpPr/>
          <p:nvPr/>
        </p:nvSpPr>
        <p:spPr>
          <a:xfrm>
            <a:off x="7525512"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6</a:t>
            </a:r>
            <a:endParaRPr lang="en-US" sz="1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mc=目录配置1#538fd91ee,b10aa2c7a,2080538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400800" y="182880"/>
            <a:ext cx="2697480" cy="539496"/>
          </a:xfrm>
          <a:prstGeom prst="rect">
            <a:avLst/>
          </a:prstGeom>
        </p:spPr>
      </p:pic>
      <p:sp>
        <p:nvSpPr>
          <p:cNvPr id="4" name="MasterShapeName"/>
          <p:cNvSpPr/>
          <p:nvPr/>
        </p:nvSpPr>
        <p:spPr>
          <a:xfrm>
            <a:off x="6400800" y="210312"/>
            <a:ext cx="2697480" cy="484632"/>
          </a:xfrm>
          <a:prstGeom prst="rect">
            <a:avLst/>
          </a:prstGeom>
          <a:noFill/>
          <a:ln/>
        </p:spPr>
        <p:txBody>
          <a:bodyPr/>
          <a:lstStyle/>
          <a:p>
            <a:endParaRPr lang="zh-CN" altLang="en-US"/>
          </a:p>
        </p:txBody>
      </p:sp>
      <p:pic>
        <p:nvPicPr>
          <p:cNvPr id="5" name="MasterShapeName" descr="preencoded.png"/>
          <p:cNvPicPr>
            <a:picLocks noChangeAspect="1"/>
          </p:cNvPicPr>
          <p:nvPr/>
        </p:nvPicPr>
        <p:blipFill>
          <a:blip r:embed="rId4"/>
          <a:stretch>
            <a:fillRect/>
          </a:stretch>
        </p:blipFill>
        <p:spPr>
          <a:xfrm>
            <a:off x="9354312" y="155448"/>
            <a:ext cx="2331720" cy="539496"/>
          </a:xfrm>
          <a:prstGeom prst="rect">
            <a:avLst/>
          </a:prstGeom>
        </p:spPr>
      </p:pic>
      <p:pic>
        <p:nvPicPr>
          <p:cNvPr id="6" name="MasterShapeName" descr="preencoded.png"/>
          <p:cNvPicPr>
            <a:picLocks noChangeAspect="1"/>
          </p:cNvPicPr>
          <p:nvPr/>
        </p:nvPicPr>
        <p:blipFill>
          <a:blip r:embed="rId5"/>
          <a:stretch>
            <a:fillRect/>
          </a:stretch>
        </p:blipFill>
        <p:spPr>
          <a:xfrm>
            <a:off x="9601200" y="246888"/>
            <a:ext cx="393192" cy="356616"/>
          </a:xfrm>
          <a:prstGeom prst="rect">
            <a:avLst/>
          </a:prstGeom>
        </p:spPr>
      </p:pic>
      <p:sp>
        <p:nvSpPr>
          <p:cNvPr id="7" name="MasterShapeName?linknodeid=back_to_first_catalog&amp;color=RGB(22,212,212)">
            <a:hlinkClick r:id="rId6"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
        <p:nvSpPr>
          <p:cNvPr id="8" name="C_0#auto_editor_catalog_10?lid=df5a3b6c0&amp;amp;amp;amp;cid=df5a3b6c0&amp;amp;amp;amp;vtp=1">
            <a:hlinkClick r:id="rId7"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9" name="C_0#auto_editor_catalog_10?lid=381d9ae34&amp;amp;amp;amp;cid=381d9ae34&amp;amp;amp;amp;vtp=1">
            <a:hlinkClick r:id="rId8"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0" name="C_0#auto_editor_catalog_10?lid=a54a01d83&amp;amp;amp;amp;cid=a54a01d83&amp;amp;amp;amp;vtp=1">
            <a:hlinkClick r:id="rId9"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1" name="C_0#auto_editor_catalog_10?lid=be409547c&amp;amp;amp;amp;cid=be409547c&amp;amp;amp;amp;vtp=1">
            <a:hlinkClick r:id="rId10"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2" name="C_0#auto_editor_catalog_10?lid=df5a3b6c0&amp;amp;amp;amp;cid=df5a3b6c0&amp;amp;amp;amp;vtp=1">
            <a:hlinkClick r:id="rId7"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13" name="C_0#auto_editor_catalog_10?lid=381d9ae34&amp;amp;amp;amp;cid=381d9ae34&amp;amp;amp;amp;vtp=1">
            <a:hlinkClick r:id="rId8"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4" name="C_0#auto_editor_catalog_10?lid=a54a01d83&amp;amp;amp;amp;cid=a54a01d83&amp;amp;amp;amp;vtp=1">
            <a:hlinkClick r:id="rId9"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5" name="C_0#auto_editor_catalog_10?lid=be409547c&amp;amp;amp;amp;cid=be409547c&amp;amp;amp;amp;vtp=1">
            <a:hlinkClick r:id="rId10"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2e1dade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400800" y="182880"/>
            <a:ext cx="2697480" cy="539496"/>
          </a:xfrm>
          <a:prstGeom prst="rect">
            <a:avLst/>
          </a:prstGeom>
        </p:spPr>
      </p:pic>
      <p:sp>
        <p:nvSpPr>
          <p:cNvPr id="4" name="MasterShapeName"/>
          <p:cNvSpPr/>
          <p:nvPr/>
        </p:nvSpPr>
        <p:spPr>
          <a:xfrm>
            <a:off x="6400800" y="210312"/>
            <a:ext cx="2697480"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刷教材·刷基础</a:t>
            </a:r>
            <a:endParaRPr lang="en-US" sz="2800" dirty="0"/>
          </a:p>
        </p:txBody>
      </p:sp>
      <p:pic>
        <p:nvPicPr>
          <p:cNvPr id="5" name="MasterShapeName" descr="preencoded.png"/>
          <p:cNvPicPr>
            <a:picLocks noChangeAspect="1"/>
          </p:cNvPicPr>
          <p:nvPr/>
        </p:nvPicPr>
        <p:blipFill>
          <a:blip r:embed="rId4"/>
          <a:stretch>
            <a:fillRect/>
          </a:stretch>
        </p:blipFill>
        <p:spPr>
          <a:xfrm>
            <a:off x="9354312" y="155448"/>
            <a:ext cx="2331720" cy="539496"/>
          </a:xfrm>
          <a:prstGeom prst="rect">
            <a:avLst/>
          </a:prstGeom>
        </p:spPr>
      </p:pic>
      <p:pic>
        <p:nvPicPr>
          <p:cNvPr id="6" name="MasterShapeName" descr="preencoded.png"/>
          <p:cNvPicPr>
            <a:picLocks noChangeAspect="1"/>
          </p:cNvPicPr>
          <p:nvPr/>
        </p:nvPicPr>
        <p:blipFill>
          <a:blip r:embed="rId5"/>
          <a:stretch>
            <a:fillRect/>
          </a:stretch>
        </p:blipFill>
        <p:spPr>
          <a:xfrm>
            <a:off x="9601200" y="246888"/>
            <a:ext cx="393192" cy="356616"/>
          </a:xfrm>
          <a:prstGeom prst="rect">
            <a:avLst/>
          </a:prstGeom>
        </p:spPr>
      </p:pic>
      <p:sp>
        <p:nvSpPr>
          <p:cNvPr id="7" name="MasterShapeName?linknodeid=back_to_first_catalog&amp;color=RGB(22,212,212)">
            <a:hlinkClick r:id="rId6"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10aa2c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400800" y="182880"/>
            <a:ext cx="2697480" cy="539496"/>
          </a:xfrm>
          <a:prstGeom prst="rect">
            <a:avLst/>
          </a:prstGeom>
        </p:spPr>
      </p:pic>
      <p:sp>
        <p:nvSpPr>
          <p:cNvPr id="4" name="MasterShapeName"/>
          <p:cNvSpPr/>
          <p:nvPr/>
        </p:nvSpPr>
        <p:spPr>
          <a:xfrm>
            <a:off x="6400800" y="210312"/>
            <a:ext cx="2697480"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刷中考·刷模拟</a:t>
            </a:r>
            <a:endParaRPr lang="en-US" sz="2800" dirty="0"/>
          </a:p>
        </p:txBody>
      </p:sp>
      <p:pic>
        <p:nvPicPr>
          <p:cNvPr id="5" name="MasterShapeName" descr="preencoded.png"/>
          <p:cNvPicPr>
            <a:picLocks noChangeAspect="1"/>
          </p:cNvPicPr>
          <p:nvPr/>
        </p:nvPicPr>
        <p:blipFill>
          <a:blip r:embed="rId4"/>
          <a:stretch>
            <a:fillRect/>
          </a:stretch>
        </p:blipFill>
        <p:spPr>
          <a:xfrm>
            <a:off x="9354312" y="155448"/>
            <a:ext cx="2331720" cy="539496"/>
          </a:xfrm>
          <a:prstGeom prst="rect">
            <a:avLst/>
          </a:prstGeom>
        </p:spPr>
      </p:pic>
      <p:pic>
        <p:nvPicPr>
          <p:cNvPr id="6" name="MasterShapeName" descr="preencoded.png"/>
          <p:cNvPicPr>
            <a:picLocks noChangeAspect="1"/>
          </p:cNvPicPr>
          <p:nvPr/>
        </p:nvPicPr>
        <p:blipFill>
          <a:blip r:embed="rId5"/>
          <a:stretch>
            <a:fillRect/>
          </a:stretch>
        </p:blipFill>
        <p:spPr>
          <a:xfrm>
            <a:off x="9601200" y="246888"/>
            <a:ext cx="393192" cy="356616"/>
          </a:xfrm>
          <a:prstGeom prst="rect">
            <a:avLst/>
          </a:prstGeom>
        </p:spPr>
      </p:pic>
      <p:sp>
        <p:nvSpPr>
          <p:cNvPr id="7" name="MasterShapeName?linknodeid=back_to_first_catalog&amp;color=RGB(22,212,212)">
            <a:hlinkClick r:id="rId6"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mc=目录配置1#538fd91ee,538fd91ee,2e1dade3e,c3746b703,af9823112,6e3fc0953#df=2e1dade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400800" y="182880"/>
            <a:ext cx="2697480" cy="539496"/>
          </a:xfrm>
          <a:prstGeom prst="rect">
            <a:avLst/>
          </a:prstGeom>
        </p:spPr>
      </p:pic>
      <p:sp>
        <p:nvSpPr>
          <p:cNvPr id="4" name="MasterShapeName"/>
          <p:cNvSpPr/>
          <p:nvPr/>
        </p:nvSpPr>
        <p:spPr>
          <a:xfrm>
            <a:off x="6400800" y="210312"/>
            <a:ext cx="2697480"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刷教材·刷基础</a:t>
            </a:r>
            <a:endParaRPr lang="en-US" sz="2800" dirty="0"/>
          </a:p>
        </p:txBody>
      </p:sp>
      <p:pic>
        <p:nvPicPr>
          <p:cNvPr id="5" name="MasterShapeName" descr="preencoded.png"/>
          <p:cNvPicPr>
            <a:picLocks noChangeAspect="1"/>
          </p:cNvPicPr>
          <p:nvPr/>
        </p:nvPicPr>
        <p:blipFill>
          <a:blip r:embed="rId4"/>
          <a:stretch>
            <a:fillRect/>
          </a:stretch>
        </p:blipFill>
        <p:spPr>
          <a:xfrm>
            <a:off x="9354312" y="155448"/>
            <a:ext cx="2331720" cy="539496"/>
          </a:xfrm>
          <a:prstGeom prst="rect">
            <a:avLst/>
          </a:prstGeom>
        </p:spPr>
      </p:pic>
      <p:pic>
        <p:nvPicPr>
          <p:cNvPr id="6" name="MasterShapeName" descr="preencoded.png"/>
          <p:cNvPicPr>
            <a:picLocks noChangeAspect="1"/>
          </p:cNvPicPr>
          <p:nvPr/>
        </p:nvPicPr>
        <p:blipFill>
          <a:blip r:embed="rId5"/>
          <a:stretch>
            <a:fillRect/>
          </a:stretch>
        </p:blipFill>
        <p:spPr>
          <a:xfrm>
            <a:off x="9601200" y="246888"/>
            <a:ext cx="393192" cy="356616"/>
          </a:xfrm>
          <a:prstGeom prst="rect">
            <a:avLst/>
          </a:prstGeom>
        </p:spPr>
      </p:pic>
      <p:sp>
        <p:nvSpPr>
          <p:cNvPr id="7" name="MasterShapeName?linknodeid=back_to_first_catalog&amp;color=RGB(22,212,212)">
            <a:hlinkClick r:id="rId6"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
        <p:nvSpPr>
          <p:cNvPr id="8" name="C_0#auto_editor_catalog_3?lid=9a9b5e6da&amp;amp;amp;amp;cid=9a9b5e6da&amp;amp;amp;amp;vtp=1">
            <a:hlinkClick r:id="rId7" action="ppaction://hlinksldjump"/>
          </p:cNvPr>
          <p:cNvSpPr/>
          <p:nvPr/>
        </p:nvSpPr>
        <p:spPr>
          <a:xfrm>
            <a:off x="416052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9" name="C_0#auto_editor_catalog_3?lid=c7bf1b7aa&amp;amp;amp;amp;cid=c7bf1b7aa&amp;amp;amp;amp;vtp=1">
            <a:hlinkClick r:id="rId8"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0" name="C_0#auto_editor_catalog_3?lid=1f460df16&amp;amp;amp;amp;cid=1f460df16&amp;amp;amp;amp;vtp=1">
            <a:hlinkClick r:id="rId9"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1" name="C_0#auto_editor_catalog_3?lid=802d3c31f&amp;amp;amp;amp;cid=802d3c31f&amp;amp;amp;amp;vtp=1">
            <a:hlinkClick r:id="rId10"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2" name="C_0#auto_editor_catalog_3?lid=e9d92f7c3&amp;amp;amp;amp;cid=e9d92f7c3&amp;amp;amp;amp;vtp=1">
            <a:hlinkClick r:id="rId11"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5</a:t>
            </a:r>
            <a:endParaRPr lang="en-US" sz="1800" dirty="0"/>
          </a:p>
        </p:txBody>
      </p:sp>
      <p:sp>
        <p:nvSpPr>
          <p:cNvPr id="13" name="C_0#auto_editor_catalog_3?lid=a2ba2dd0d&amp;amp;amp;amp;cid=a2ba2dd0d&amp;amp;amp;amp;vtp=1">
            <a:hlinkClick r:id="rId12" action="ppaction://hlinksldjump"/>
          </p:cNvPr>
          <p:cNvSpPr/>
          <p:nvPr/>
        </p:nvSpPr>
        <p:spPr>
          <a:xfrm>
            <a:off x="7525512"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6</a:t>
            </a:r>
            <a:endParaRPr lang="en-US" sz="1800" dirty="0"/>
          </a:p>
        </p:txBody>
      </p:sp>
      <p:sp>
        <p:nvSpPr>
          <p:cNvPr id="14" name="C_0#auto_editor_catalog_3?lid=9a9b5e6da&amp;amp;amp;amp;cid=9a9b5e6da&amp;amp;amp;amp;vtp=1">
            <a:hlinkClick r:id="rId7" action="ppaction://hlinksldjump"/>
          </p:cNvPr>
          <p:cNvSpPr/>
          <p:nvPr/>
        </p:nvSpPr>
        <p:spPr>
          <a:xfrm>
            <a:off x="416052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15" name="C_0#auto_editor_catalog_3?lid=c7bf1b7aa&amp;amp;amp;amp;cid=c7bf1b7aa&amp;amp;amp;amp;vtp=1">
            <a:hlinkClick r:id="rId8"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6" name="C_0#auto_editor_catalog_3?lid=1f460df16&amp;amp;amp;amp;cid=1f460df16&amp;amp;amp;amp;vtp=1">
            <a:hlinkClick r:id="rId9"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7" name="C_0#auto_editor_catalog_3?lid=802d3c31f&amp;amp;amp;amp;cid=802d3c31f&amp;amp;amp;amp;vtp=1">
            <a:hlinkClick r:id="rId10"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8" name="C_0#auto_editor_catalog_3?lid=e9d92f7c3&amp;amp;amp;amp;cid=e9d92f7c3&amp;amp;amp;amp;vtp=1">
            <a:hlinkClick r:id="rId11"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5</a:t>
            </a:r>
            <a:endParaRPr lang="en-US" sz="1800" dirty="0"/>
          </a:p>
        </p:txBody>
      </p:sp>
      <p:sp>
        <p:nvSpPr>
          <p:cNvPr id="19" name="C_0#auto_editor_catalog_3?lid=a2ba2dd0d&amp;amp;amp;amp;cid=a2ba2dd0d&amp;amp;amp;amp;vtp=1">
            <a:hlinkClick r:id="rId12" action="ppaction://hlinksldjump"/>
          </p:cNvPr>
          <p:cNvSpPr/>
          <p:nvPr/>
        </p:nvSpPr>
        <p:spPr>
          <a:xfrm>
            <a:off x="7525512"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6</a:t>
            </a:r>
            <a:endParaRPr lang="en-US" sz="1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mc=目录配置1#538fd91ee,538fd91ee,2e1dade3e,c3746b703,af9823112,6e3fc0953#df=b10aa2c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400800" y="182880"/>
            <a:ext cx="2697480" cy="539496"/>
          </a:xfrm>
          <a:prstGeom prst="rect">
            <a:avLst/>
          </a:prstGeom>
        </p:spPr>
      </p:pic>
      <p:sp>
        <p:nvSpPr>
          <p:cNvPr id="4" name="MasterShapeName"/>
          <p:cNvSpPr/>
          <p:nvPr/>
        </p:nvSpPr>
        <p:spPr>
          <a:xfrm>
            <a:off x="6400800" y="210312"/>
            <a:ext cx="2697480"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刷中考·刷模拟</a:t>
            </a:r>
            <a:endParaRPr lang="en-US" sz="2800" dirty="0"/>
          </a:p>
        </p:txBody>
      </p:sp>
      <p:pic>
        <p:nvPicPr>
          <p:cNvPr id="5" name="MasterShapeName" descr="preencoded.png"/>
          <p:cNvPicPr>
            <a:picLocks noChangeAspect="1"/>
          </p:cNvPicPr>
          <p:nvPr/>
        </p:nvPicPr>
        <p:blipFill>
          <a:blip r:embed="rId4"/>
          <a:stretch>
            <a:fillRect/>
          </a:stretch>
        </p:blipFill>
        <p:spPr>
          <a:xfrm>
            <a:off x="9354312" y="155448"/>
            <a:ext cx="2331720" cy="539496"/>
          </a:xfrm>
          <a:prstGeom prst="rect">
            <a:avLst/>
          </a:prstGeom>
        </p:spPr>
      </p:pic>
      <p:pic>
        <p:nvPicPr>
          <p:cNvPr id="6" name="MasterShapeName" descr="preencoded.png"/>
          <p:cNvPicPr>
            <a:picLocks noChangeAspect="1"/>
          </p:cNvPicPr>
          <p:nvPr/>
        </p:nvPicPr>
        <p:blipFill>
          <a:blip r:embed="rId5"/>
          <a:stretch>
            <a:fillRect/>
          </a:stretch>
        </p:blipFill>
        <p:spPr>
          <a:xfrm>
            <a:off x="9601200" y="246888"/>
            <a:ext cx="393192" cy="356616"/>
          </a:xfrm>
          <a:prstGeom prst="rect">
            <a:avLst/>
          </a:prstGeom>
        </p:spPr>
      </p:pic>
      <p:sp>
        <p:nvSpPr>
          <p:cNvPr id="7" name="MasterShapeName?linknodeid=back_to_first_catalog&amp;color=RGB(22,212,212)">
            <a:hlinkClick r:id="rId6"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
        <p:nvSpPr>
          <p:cNvPr id="8" name="C_0#auto_editor_catalog_3?lid=9a9b5e6da&amp;amp;amp;amp;cid=9a9b5e6da&amp;amp;amp;amp;vtp=1">
            <a:hlinkClick r:id="rId7" action="ppaction://hlinksldjump"/>
          </p:cNvPr>
          <p:cNvSpPr/>
          <p:nvPr/>
        </p:nvSpPr>
        <p:spPr>
          <a:xfrm>
            <a:off x="416052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9" name="C_0#auto_editor_catalog_3?lid=c7bf1b7aa&amp;amp;amp;amp;cid=c7bf1b7aa&amp;amp;amp;amp;vtp=1">
            <a:hlinkClick r:id="rId8"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0" name="C_0#auto_editor_catalog_3?lid=1f460df16&amp;amp;amp;amp;cid=1f460df16&amp;amp;amp;amp;vtp=1">
            <a:hlinkClick r:id="rId9"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1" name="C_0#auto_editor_catalog_3?lid=802d3c31f&amp;amp;amp;amp;cid=802d3c31f&amp;amp;amp;amp;vtp=1">
            <a:hlinkClick r:id="rId10"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2" name="C_0#auto_editor_catalog_3?lid=e9d92f7c3&amp;amp;amp;amp;cid=e9d92f7c3&amp;amp;amp;amp;vtp=1">
            <a:hlinkClick r:id="rId11"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5</a:t>
            </a:r>
            <a:endParaRPr lang="en-US" sz="1800" dirty="0"/>
          </a:p>
        </p:txBody>
      </p:sp>
      <p:sp>
        <p:nvSpPr>
          <p:cNvPr id="13" name="C_0#auto_editor_catalog_3?lid=a2ba2dd0d&amp;amp;amp;amp;cid=a2ba2dd0d&amp;amp;amp;amp;vtp=1">
            <a:hlinkClick r:id="rId12" action="ppaction://hlinksldjump"/>
          </p:cNvPr>
          <p:cNvSpPr/>
          <p:nvPr/>
        </p:nvSpPr>
        <p:spPr>
          <a:xfrm>
            <a:off x="7525512"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6</a:t>
            </a:r>
            <a:endParaRPr lang="en-US" sz="1800" dirty="0"/>
          </a:p>
        </p:txBody>
      </p:sp>
      <p:sp>
        <p:nvSpPr>
          <p:cNvPr id="14" name="C_0#auto_editor_catalog_3?lid=9a9b5e6da&amp;amp;amp;amp;cid=9a9b5e6da&amp;amp;amp;amp;vtp=1">
            <a:hlinkClick r:id="rId7" action="ppaction://hlinksldjump"/>
          </p:cNvPr>
          <p:cNvSpPr/>
          <p:nvPr/>
        </p:nvSpPr>
        <p:spPr>
          <a:xfrm>
            <a:off x="416052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15" name="C_0#auto_editor_catalog_3?lid=c7bf1b7aa&amp;amp;amp;amp;cid=c7bf1b7aa&amp;amp;amp;amp;vtp=1">
            <a:hlinkClick r:id="rId8"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6" name="C_0#auto_editor_catalog_3?lid=1f460df16&amp;amp;amp;amp;cid=1f460df16&amp;amp;amp;amp;vtp=1">
            <a:hlinkClick r:id="rId9"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7" name="C_0#auto_editor_catalog_3?lid=802d3c31f&amp;amp;amp;amp;cid=802d3c31f&amp;amp;amp;amp;vtp=1">
            <a:hlinkClick r:id="rId10"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8" name="C_0#auto_editor_catalog_3?lid=e9d92f7c3&amp;amp;amp;amp;cid=e9d92f7c3&amp;amp;amp;amp;vtp=1">
            <a:hlinkClick r:id="rId11"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5</a:t>
            </a:r>
            <a:endParaRPr lang="en-US" sz="1800" dirty="0"/>
          </a:p>
        </p:txBody>
      </p:sp>
      <p:sp>
        <p:nvSpPr>
          <p:cNvPr id="19" name="C_0#auto_editor_catalog_3?lid=a2ba2dd0d&amp;amp;amp;amp;cid=a2ba2dd0d&amp;amp;amp;amp;vtp=1">
            <a:hlinkClick r:id="rId12" action="ppaction://hlinksldjump"/>
          </p:cNvPr>
          <p:cNvSpPr/>
          <p:nvPr/>
        </p:nvSpPr>
        <p:spPr>
          <a:xfrm>
            <a:off x="7525512"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6</a:t>
            </a:r>
            <a:endParaRPr lang="en-US" sz="1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9020367e93348528ddcd218#tid=6905d9b47025800008f0b1fe#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mc=目录配置1#538fd91ee,b10aa2c7a,208053892#df=2e1dade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400800" y="182880"/>
            <a:ext cx="2697480" cy="539496"/>
          </a:xfrm>
          <a:prstGeom prst="rect">
            <a:avLst/>
          </a:prstGeom>
        </p:spPr>
      </p:pic>
      <p:sp>
        <p:nvSpPr>
          <p:cNvPr id="4" name="MasterShapeName"/>
          <p:cNvSpPr/>
          <p:nvPr/>
        </p:nvSpPr>
        <p:spPr>
          <a:xfrm>
            <a:off x="6400800" y="210312"/>
            <a:ext cx="2697480"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刷教材·刷基础</a:t>
            </a:r>
            <a:endParaRPr lang="en-US" sz="2800" dirty="0"/>
          </a:p>
        </p:txBody>
      </p:sp>
      <p:pic>
        <p:nvPicPr>
          <p:cNvPr id="5" name="MasterShapeName" descr="preencoded.png"/>
          <p:cNvPicPr>
            <a:picLocks noChangeAspect="1"/>
          </p:cNvPicPr>
          <p:nvPr/>
        </p:nvPicPr>
        <p:blipFill>
          <a:blip r:embed="rId4"/>
          <a:stretch>
            <a:fillRect/>
          </a:stretch>
        </p:blipFill>
        <p:spPr>
          <a:xfrm>
            <a:off x="9354312" y="155448"/>
            <a:ext cx="2331720" cy="539496"/>
          </a:xfrm>
          <a:prstGeom prst="rect">
            <a:avLst/>
          </a:prstGeom>
        </p:spPr>
      </p:pic>
      <p:pic>
        <p:nvPicPr>
          <p:cNvPr id="6" name="MasterShapeName" descr="preencoded.png"/>
          <p:cNvPicPr>
            <a:picLocks noChangeAspect="1"/>
          </p:cNvPicPr>
          <p:nvPr/>
        </p:nvPicPr>
        <p:blipFill>
          <a:blip r:embed="rId5"/>
          <a:stretch>
            <a:fillRect/>
          </a:stretch>
        </p:blipFill>
        <p:spPr>
          <a:xfrm>
            <a:off x="9601200" y="246888"/>
            <a:ext cx="393192" cy="356616"/>
          </a:xfrm>
          <a:prstGeom prst="rect">
            <a:avLst/>
          </a:prstGeom>
        </p:spPr>
      </p:pic>
      <p:sp>
        <p:nvSpPr>
          <p:cNvPr id="7" name="MasterShapeName?linknodeid=back_to_first_catalog&amp;color=RGB(22,212,212)">
            <a:hlinkClick r:id="rId6"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
        <p:nvSpPr>
          <p:cNvPr id="8" name="C_0#auto_editor_catalog_10?lid=df5a3b6c0&amp;amp;amp;amp;cid=df5a3b6c0&amp;amp;amp;amp;vtp=1">
            <a:hlinkClick r:id="rId7"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9" name="C_0#auto_editor_catalog_10?lid=381d9ae34&amp;amp;amp;amp;cid=381d9ae34&amp;amp;amp;amp;vtp=1">
            <a:hlinkClick r:id="rId8"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0" name="C_0#auto_editor_catalog_10?lid=a54a01d83&amp;amp;amp;amp;cid=a54a01d83&amp;amp;amp;amp;vtp=1">
            <a:hlinkClick r:id="rId9"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1" name="C_0#auto_editor_catalog_10?lid=be409547c&amp;amp;amp;amp;cid=be409547c&amp;amp;amp;amp;vtp=1">
            <a:hlinkClick r:id="rId10"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2" name="C_0#auto_editor_catalog_10?lid=df5a3b6c0&amp;amp;amp;amp;cid=df5a3b6c0&amp;amp;amp;amp;vtp=1">
            <a:hlinkClick r:id="rId7"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13" name="C_0#auto_editor_catalog_10?lid=381d9ae34&amp;amp;amp;amp;cid=381d9ae34&amp;amp;amp;amp;vtp=1">
            <a:hlinkClick r:id="rId8"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4" name="C_0#auto_editor_catalog_10?lid=a54a01d83&amp;amp;amp;amp;cid=a54a01d83&amp;amp;amp;amp;vtp=1">
            <a:hlinkClick r:id="rId9"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5" name="C_0#auto_editor_catalog_10?lid=be409547c&amp;amp;amp;amp;cid=be409547c&amp;amp;amp;amp;vtp=1">
            <a:hlinkClick r:id="rId10"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mc=目录配置1#538fd91ee,b10aa2c7a,208053892#df=b10aa2c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400800" y="182880"/>
            <a:ext cx="2697480" cy="539496"/>
          </a:xfrm>
          <a:prstGeom prst="rect">
            <a:avLst/>
          </a:prstGeom>
        </p:spPr>
      </p:pic>
      <p:sp>
        <p:nvSpPr>
          <p:cNvPr id="4" name="MasterShapeName"/>
          <p:cNvSpPr/>
          <p:nvPr/>
        </p:nvSpPr>
        <p:spPr>
          <a:xfrm>
            <a:off x="6400800" y="210312"/>
            <a:ext cx="2697480"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刷中考·刷模拟</a:t>
            </a:r>
            <a:endParaRPr lang="en-US" sz="2800" dirty="0"/>
          </a:p>
        </p:txBody>
      </p:sp>
      <p:pic>
        <p:nvPicPr>
          <p:cNvPr id="5" name="MasterShapeName" descr="preencoded.png"/>
          <p:cNvPicPr>
            <a:picLocks noChangeAspect="1"/>
          </p:cNvPicPr>
          <p:nvPr/>
        </p:nvPicPr>
        <p:blipFill>
          <a:blip r:embed="rId4"/>
          <a:stretch>
            <a:fillRect/>
          </a:stretch>
        </p:blipFill>
        <p:spPr>
          <a:xfrm>
            <a:off x="9354312" y="155448"/>
            <a:ext cx="2331720" cy="539496"/>
          </a:xfrm>
          <a:prstGeom prst="rect">
            <a:avLst/>
          </a:prstGeom>
        </p:spPr>
      </p:pic>
      <p:pic>
        <p:nvPicPr>
          <p:cNvPr id="6" name="MasterShapeName" descr="preencoded.png"/>
          <p:cNvPicPr>
            <a:picLocks noChangeAspect="1"/>
          </p:cNvPicPr>
          <p:nvPr/>
        </p:nvPicPr>
        <p:blipFill>
          <a:blip r:embed="rId5"/>
          <a:stretch>
            <a:fillRect/>
          </a:stretch>
        </p:blipFill>
        <p:spPr>
          <a:xfrm>
            <a:off x="9601200" y="246888"/>
            <a:ext cx="393192" cy="356616"/>
          </a:xfrm>
          <a:prstGeom prst="rect">
            <a:avLst/>
          </a:prstGeom>
        </p:spPr>
      </p:pic>
      <p:sp>
        <p:nvSpPr>
          <p:cNvPr id="7" name="MasterShapeName?linknodeid=back_to_first_catalog&amp;color=RGB(22,212,212)">
            <a:hlinkClick r:id="rId6"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
        <p:nvSpPr>
          <p:cNvPr id="8" name="C_0#auto_editor_catalog_10?lid=df5a3b6c0&amp;amp;amp;amp;cid=df5a3b6c0&amp;amp;amp;amp;vtp=1">
            <a:hlinkClick r:id="rId7"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9" name="C_0#auto_editor_catalog_10?lid=381d9ae34&amp;amp;amp;amp;cid=381d9ae34&amp;amp;amp;amp;vtp=1">
            <a:hlinkClick r:id="rId8"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0" name="C_0#auto_editor_catalog_10?lid=a54a01d83&amp;amp;amp;amp;cid=a54a01d83&amp;amp;amp;amp;vtp=1">
            <a:hlinkClick r:id="rId9"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1" name="C_0#auto_editor_catalog_10?lid=be409547c&amp;amp;amp;amp;cid=be409547c&amp;amp;amp;amp;vtp=1">
            <a:hlinkClick r:id="rId10"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
        <p:nvSpPr>
          <p:cNvPr id="12" name="C_0#auto_editor_catalog_10?lid=df5a3b6c0&amp;amp;amp;amp;cid=df5a3b6c0&amp;amp;amp;amp;vtp=1">
            <a:hlinkClick r:id="rId7" action="ppaction://hlinksldjump"/>
          </p:cNvPr>
          <p:cNvSpPr/>
          <p:nvPr/>
        </p:nvSpPr>
        <p:spPr>
          <a:xfrm>
            <a:off x="4837176"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1</a:t>
            </a:r>
            <a:endParaRPr lang="en-US" sz="1800" dirty="0"/>
          </a:p>
        </p:txBody>
      </p:sp>
      <p:sp>
        <p:nvSpPr>
          <p:cNvPr id="13" name="C_0#auto_editor_catalog_10?lid=381d9ae34&amp;amp;amp;amp;cid=381d9ae34&amp;amp;amp;amp;vtp=1">
            <a:hlinkClick r:id="rId8" action="ppaction://hlinksldjump"/>
          </p:cNvPr>
          <p:cNvSpPr/>
          <p:nvPr/>
        </p:nvSpPr>
        <p:spPr>
          <a:xfrm>
            <a:off x="5504688"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2</a:t>
            </a:r>
            <a:endParaRPr lang="en-US" sz="1800" dirty="0"/>
          </a:p>
        </p:txBody>
      </p:sp>
      <p:sp>
        <p:nvSpPr>
          <p:cNvPr id="14" name="C_0#auto_editor_catalog_10?lid=a54a01d83&amp;amp;amp;amp;cid=a54a01d83&amp;amp;amp;amp;vtp=1">
            <a:hlinkClick r:id="rId9" action="ppaction://hlinksldjump"/>
          </p:cNvPr>
          <p:cNvSpPr/>
          <p:nvPr/>
        </p:nvSpPr>
        <p:spPr>
          <a:xfrm>
            <a:off x="6181344"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3</a:t>
            </a:r>
            <a:endParaRPr lang="en-US" sz="1800" dirty="0"/>
          </a:p>
        </p:txBody>
      </p:sp>
      <p:sp>
        <p:nvSpPr>
          <p:cNvPr id="15" name="C_0#auto_editor_catalog_10?lid=be409547c&amp;amp;amp;amp;cid=be409547c&amp;amp;amp;amp;vtp=1">
            <a:hlinkClick r:id="rId10" action="ppaction://hlinksldjump"/>
          </p:cNvPr>
          <p:cNvSpPr/>
          <p:nvPr/>
        </p:nvSpPr>
        <p:spPr>
          <a:xfrm>
            <a:off x="6858000" y="6099048"/>
            <a:ext cx="493776" cy="374904"/>
          </a:xfrm>
          <a:prstGeom prst="rect">
            <a:avLst/>
          </a:prstGeom>
          <a:solidFill>
            <a:srgbClr val="CAEAFA">
              <a:alpha val="80000"/>
            </a:srgbClr>
          </a:solidFill>
          <a:ln>
            <a:solidFill>
              <a:srgbClr val="1695D4"/>
            </a:solidFill>
          </a:ln>
        </p:spPr>
        <p:txBody>
          <a:bodyPr wrap="square" lIns="127000" tIns="127000" rIns="127000" bIns="127000" rtlCol="0" anchor="ctr"/>
          <a:lstStyle/>
          <a:p>
            <a:pPr algn="ctr">
              <a:lnSpc>
                <a:spcPct val="100000"/>
              </a:lnSpc>
            </a:pPr>
            <a:r>
              <a:rPr lang="en-US" sz="1800" b="1" i="0" dirty="0">
                <a:solidFill>
                  <a:srgbClr val="1695D4"/>
                </a:solidFill>
                <a:latin typeface="Calibri (正文)" pitchFamily="34" charset="0"/>
                <a:ea typeface="Calibri (正文)" pitchFamily="34" charset="-122"/>
                <a:cs typeface="Calibri (正文)" pitchFamily="34" charset="-120"/>
              </a:rPr>
              <a:t>4</a:t>
            </a:r>
            <a:endParaRPr lang="en-US" sz="1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86968" y="5212080"/>
            <a:ext cx="1801368" cy="576072"/>
          </a:xfrm>
          <a:prstGeom prst="rect">
            <a:avLst/>
          </a:prstGeom>
          <a:noFill/>
          <a:ln/>
        </p:spPr>
        <p:txBody>
          <a:bodyPr wrap="square" lIns="0" tIns="0" rIns="0" bIns="0" rtlCol="0" anchor="ctr"/>
          <a:lstStyle/>
          <a:p>
            <a:pPr algn="ctr"/>
            <a:r>
              <a:rPr lang="en-US" sz="4000" b="1" i="0" dirty="0">
                <a:solidFill>
                  <a:srgbClr val="FFFFFF"/>
                </a:solidFill>
                <a:latin typeface="微软雅黑" pitchFamily="34" charset="0"/>
                <a:ea typeface="微软雅黑" pitchFamily="34" charset="-122"/>
                <a:cs typeface="微软雅黑" pitchFamily="34" charset="-120"/>
              </a:rPr>
              <a:t>历 史</a:t>
            </a:r>
            <a:endParaRPr lang="en-US" sz="4000" dirty="0"/>
          </a:p>
        </p:txBody>
      </p:sp>
      <p:sp>
        <p:nvSpPr>
          <p:cNvPr id="4" name="MasterShapeName"/>
          <p:cNvSpPr/>
          <p:nvPr/>
        </p:nvSpPr>
        <p:spPr>
          <a:xfrm>
            <a:off x="832104" y="5824728"/>
            <a:ext cx="1911096" cy="356616"/>
          </a:xfrm>
          <a:prstGeom prst="rect">
            <a:avLst/>
          </a:prstGeom>
          <a:noFill/>
          <a:ln/>
        </p:spPr>
        <p:txBody>
          <a:bodyPr wrap="square" lIns="0" tIns="0" rIns="0" bIns="0" rtlCol="0" anchor="ctr"/>
          <a:lstStyle/>
          <a:p>
            <a:pPr algn="ctr"/>
            <a:r>
              <a:rPr lang="en-US" sz="1800" b="1" i="0" dirty="0">
                <a:solidFill>
                  <a:srgbClr val="000000"/>
                </a:solidFill>
                <a:latin typeface="微软雅黑" pitchFamily="34" charset="0"/>
                <a:ea typeface="微软雅黑" pitchFamily="34" charset="-122"/>
                <a:cs typeface="微软雅黑" pitchFamily="34" charset="-120"/>
              </a:rPr>
              <a:t>八年级下册 RJ</a:t>
            </a:r>
            <a:endParaRPr lang="en-US" sz="1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931920" y="5870448"/>
            <a:ext cx="4315968" cy="429768"/>
          </a:xfrm>
          <a:prstGeom prst="rect">
            <a:avLst/>
          </a:prstGeom>
          <a:solidFill>
            <a:srgbClr val="98E5D8"/>
          </a:solidFill>
          <a:ln/>
        </p:spPr>
        <p:txBody>
          <a:bodyPr wrap="square" lIns="0" tIns="0" rIns="0" bIns="0" rtlCol="0" anchor="ctr"/>
          <a:lstStyle/>
          <a:p>
            <a:pPr algn="ctr"/>
            <a:r>
              <a:rPr lang="en-US" sz="2400" b="1" i="0" dirty="0">
                <a:solidFill>
                  <a:srgbClr val="1695D4"/>
                </a:solidFill>
                <a:latin typeface="SimSun" pitchFamily="34" charset="0"/>
                <a:ea typeface="SimSun" pitchFamily="34" charset="-122"/>
                <a:cs typeface="SimSun" pitchFamily="34" charset="-120"/>
              </a:rPr>
              <a:t>鼠标轻轻一点，内容立即呈现</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9354312" y="155448"/>
            <a:ext cx="2331720" cy="539496"/>
          </a:xfrm>
          <a:prstGeom prst="rect">
            <a:avLst/>
          </a:prstGeom>
        </p:spPr>
      </p:pic>
      <p:pic>
        <p:nvPicPr>
          <p:cNvPr id="4" name="MasterShapeName" descr="preencoded.png"/>
          <p:cNvPicPr>
            <a:picLocks noChangeAspect="1"/>
          </p:cNvPicPr>
          <p:nvPr/>
        </p:nvPicPr>
        <p:blipFill>
          <a:blip r:embed="rId4"/>
          <a:stretch>
            <a:fillRect/>
          </a:stretch>
        </p:blipFill>
        <p:spPr>
          <a:xfrm>
            <a:off x="9601200" y="246888"/>
            <a:ext cx="393192" cy="356616"/>
          </a:xfrm>
          <a:prstGeom prst="rect">
            <a:avLst/>
          </a:prstGeom>
        </p:spPr>
      </p:pic>
      <p:sp>
        <p:nvSpPr>
          <p:cNvPr id="5" name="MasterShapeName?linknodeid=back_to_first_catalog&amp;color=RGB(22,212,212)">
            <a:hlinkClick r:id="rId5" action="ppaction://hlinksldjump"/>
          </p:cNvPr>
          <p:cNvSpPr/>
          <p:nvPr/>
        </p:nvSpPr>
        <p:spPr>
          <a:xfrm>
            <a:off x="10003536" y="182880"/>
            <a:ext cx="1545336" cy="484632"/>
          </a:xfrm>
          <a:prstGeom prst="rect">
            <a:avLst/>
          </a:prstGeom>
          <a:noFill/>
          <a:ln/>
        </p:spPr>
        <p:txBody>
          <a:bodyPr wrap="square" lIns="0" tIns="0" rIns="0" bIns="0" rtlCol="0" anchor="ctr"/>
          <a:lstStyle/>
          <a:p>
            <a:pPr algn="ctr"/>
            <a:r>
              <a:rPr lang="en-US" sz="2800" b="1" i="0" dirty="0">
                <a:solidFill>
                  <a:srgbClr val="1695D4"/>
                </a:solidFill>
                <a:latin typeface="SimHei" pitchFamily="34" charset="0"/>
                <a:ea typeface="SimHei" pitchFamily="34" charset="-122"/>
                <a:cs typeface="SimHei" pitchFamily="34" charset="-120"/>
              </a:rPr>
              <a:t>返回目录</a:t>
            </a:r>
            <a:endParaRPr lang="en-US" sz="28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1.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slide" Target="slide18.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8_1#1f460df16?vop=1&amp;pid=c3746b703&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SimHei" pitchFamily="34" charset="0"/>
                <a:ea typeface="SimHei" pitchFamily="34" charset="-122"/>
                <a:cs typeface="SimHei" pitchFamily="34" charset="-120"/>
              </a:rPr>
              <a:t>3.</a:t>
            </a:r>
            <a:r>
              <a:rPr lang="en-US" altLang="zh-CN" sz="2400" b="0" i="0" dirty="0">
                <a:solidFill>
                  <a:srgbClr val="000000"/>
                </a:solidFill>
                <a:latin typeface="KaiTi" pitchFamily="34" charset="0"/>
                <a:ea typeface="KaiTi" pitchFamily="34" charset="-122"/>
                <a:cs typeface="KaiTi" pitchFamily="34" charset="-120"/>
              </a:rPr>
              <a:t>【2025重庆大渡口区期中】</a:t>
            </a:r>
            <a:r>
              <a:rPr lang="en-US" altLang="zh-CN" sz="2400" b="0" i="0" dirty="0">
                <a:solidFill>
                  <a:srgbClr val="000000"/>
                </a:solidFill>
                <a:latin typeface="SimHei" pitchFamily="34" charset="0"/>
                <a:ea typeface="SimHei" pitchFamily="34" charset="-122"/>
                <a:cs typeface="SimHei" pitchFamily="34" charset="-120"/>
              </a:rPr>
              <a:t>1949年，前清进士张元济感慨道</a:t>
            </a:r>
            <a:r>
              <a:rPr lang="en-US" altLang="zh-CN" sz="2400" b="0" i="0">
                <a:solidFill>
                  <a:srgbClr val="000000"/>
                </a:solidFill>
                <a:latin typeface="SimHei" pitchFamily="34" charset="0"/>
                <a:ea typeface="SimHei" pitchFamily="34" charset="-122"/>
                <a:cs typeface="SimHei" pitchFamily="34" charset="-120"/>
              </a:rPr>
              <a:t>：想不到我以衰老</a:t>
            </a:r>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之年</a:t>
            </a:r>
            <a:r>
              <a:rPr lang="en-US" altLang="zh-CN" sz="2400" b="0" i="0" dirty="0">
                <a:solidFill>
                  <a:srgbClr val="000000"/>
                </a:solidFill>
                <a:latin typeface="SimHei" pitchFamily="34" charset="0"/>
                <a:ea typeface="SimHei" pitchFamily="34" charset="-122"/>
                <a:cs typeface="SimHei" pitchFamily="34" charset="-120"/>
              </a:rPr>
              <a:t>，能够参加这个人民的协商会议，真是荣誉极了，高兴极了。材料中</a:t>
            </a:r>
            <a:r>
              <a:rPr lang="en-US" altLang="zh-CN" sz="2400" b="0" i="0">
                <a:solidFill>
                  <a:srgbClr val="000000"/>
                </a:solidFill>
                <a:latin typeface="SimHei" pitchFamily="34" charset="0"/>
                <a:ea typeface="SimHei" pitchFamily="34" charset="-122"/>
                <a:cs typeface="SimHei" pitchFamily="34" charset="-120"/>
              </a:rPr>
              <a:t>“人民</a:t>
            </a:r>
          </a:p>
          <a:p>
            <a:pPr latinLnBrk="1">
              <a:lnSpc>
                <a:spcPts val="4200"/>
              </a:lnSpc>
            </a:pPr>
            <a:r>
              <a:rPr lang="en-US" altLang="zh-CN" sz="2400" b="0" i="0">
                <a:solidFill>
                  <a:srgbClr val="000000"/>
                </a:solidFill>
                <a:latin typeface="SimHei" pitchFamily="34" charset="0"/>
                <a:ea typeface="SimHei" pitchFamily="34" charset="-122"/>
                <a:cs typeface="SimHei" pitchFamily="34" charset="-120"/>
              </a:rPr>
              <a:t>的协商会议”(</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endParaRPr lang="en-US" altLang="zh-CN" sz="2400" dirty="0"/>
          </a:p>
        </p:txBody>
      </p:sp>
      <p:sp>
        <p:nvSpPr>
          <p:cNvPr id="3" name="QC_5_AN.9_1#1f460df16.bracket?vop=1&amp;pid=c3746b703&amp;color=0,0,0&amp;vpa=3&amp;vtp=1"/>
          <p:cNvSpPr/>
          <p:nvPr/>
        </p:nvSpPr>
        <p:spPr>
          <a:xfrm>
            <a:off x="2799492" y="1970170"/>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Hei" pitchFamily="34" charset="0"/>
                <a:ea typeface="SimHei" pitchFamily="34" charset="-122"/>
                <a:cs typeface="SimHei" pitchFamily="34" charset="-120"/>
              </a:rPr>
              <a:t>A</a:t>
            </a:r>
            <a:endParaRPr lang="en-US" altLang="zh-CN" sz="2400" dirty="0"/>
          </a:p>
        </p:txBody>
      </p:sp>
      <p:sp>
        <p:nvSpPr>
          <p:cNvPr id="4" name="QC_5_BD.8_2#1f460df16.choices?vop=1&amp;pid=c3746b703&amp;color=0,0,0&amp;vtp=1&amp;bbb=1"/>
          <p:cNvSpPr/>
          <p:nvPr/>
        </p:nvSpPr>
        <p:spPr>
          <a:xfrm>
            <a:off x="649224" y="2510046"/>
            <a:ext cx="10899648" cy="2150999"/>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Hei" pitchFamily="34" charset="0"/>
                <a:ea typeface="SimHei" pitchFamily="34" charset="-122"/>
                <a:cs typeface="SimHei" pitchFamily="34" charset="-120"/>
              </a:rPr>
              <a:t>A.选举了中央人民政府委员会</a:t>
            </a:r>
            <a:endParaRPr lang="en-US" altLang="zh-CN" sz="2400" dirty="0"/>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B</a:t>
            </a:r>
            <a:r>
              <a:rPr lang="en-US" altLang="zh-CN" sz="2400" b="0" i="0" dirty="0">
                <a:solidFill>
                  <a:srgbClr val="000000"/>
                </a:solidFill>
                <a:latin typeface="SimHei" pitchFamily="34" charset="0"/>
                <a:ea typeface="SimHei" pitchFamily="34" charset="-122"/>
                <a:cs typeface="SimHei" pitchFamily="34" charset="-120"/>
              </a:rPr>
              <a:t>.宣告了中华人民共和国成立</a:t>
            </a:r>
            <a:endParaRPr lang="en-US" altLang="zh-CN" sz="2400" dirty="0"/>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C</a:t>
            </a:r>
            <a:r>
              <a:rPr lang="en-US" altLang="zh-CN" sz="2400" b="0" i="0" dirty="0">
                <a:solidFill>
                  <a:srgbClr val="000000"/>
                </a:solidFill>
                <a:latin typeface="SimHei" pitchFamily="34" charset="0"/>
                <a:ea typeface="SimHei" pitchFamily="34" charset="-122"/>
                <a:cs typeface="SimHei" pitchFamily="34" charset="-120"/>
              </a:rPr>
              <a:t>.使祖国大陆获得完全统一</a:t>
            </a:r>
            <a:endParaRPr lang="en-US" altLang="zh-CN" sz="2400" dirty="0"/>
          </a:p>
          <a:p>
            <a:pPr latinLnBrk="1">
              <a:lnSpc>
                <a:spcPts val="4200"/>
              </a:lnSpc>
            </a:pPr>
            <a:r>
              <a:rPr lang="en-US" altLang="zh-CN" sz="2400" b="0" i="0">
                <a:solidFill>
                  <a:srgbClr val="000000"/>
                </a:solidFill>
                <a:latin typeface="SimHei" pitchFamily="34" charset="0"/>
                <a:ea typeface="SimHei" pitchFamily="34" charset="-122"/>
                <a:cs typeface="SimHei" pitchFamily="34" charset="-120"/>
              </a:rPr>
              <a:t>D</a:t>
            </a:r>
            <a:r>
              <a:rPr lang="en-US" altLang="zh-CN" sz="2400" b="0" i="0" dirty="0">
                <a:solidFill>
                  <a:srgbClr val="000000"/>
                </a:solidFill>
                <a:latin typeface="SimHei" pitchFamily="34" charset="0"/>
                <a:ea typeface="SimHei" pitchFamily="34" charset="-122"/>
                <a:cs typeface="SimHei" pitchFamily="34" charset="-120"/>
              </a:rPr>
              <a:t>.决定建立人民大会堂和人民英雄纪念碑</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0_1#1f460df16?vop=1&amp;pid=c3746b703&amp;color=0,0,0&amp;vtp=1&amp;bt=1&amp;bbb=1"/>
          <p:cNvSpPr/>
          <p:nvPr/>
        </p:nvSpPr>
        <p:spPr>
          <a:xfrm>
            <a:off x="649224" y="864000"/>
            <a:ext cx="10899648" cy="484124"/>
          </a:xfrm>
          <a:prstGeom prst="rect">
            <a:avLst/>
          </a:prstGeom>
          <a:noFill/>
          <a:ln/>
        </p:spPr>
        <p:txBody>
          <a:bodyPr wrap="none" lIns="0" tIns="0" rIns="0" bIns="0" rtlCol="0" anchor="t"/>
          <a:lstStyle/>
          <a:p>
            <a:pPr algn="l" latinLnBrk="1">
              <a:lnSpc>
                <a:spcPts val="43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本题考查中国人民政治协商会议第一届全体会议的内容。</a:t>
            </a:r>
            <a:endParaRPr lang="en-US" altLang="zh-CN" sz="2400" dirty="0"/>
          </a:p>
        </p:txBody>
      </p:sp>
      <p:graphicFrame>
        <p:nvGraphicFramePr>
          <p:cNvPr id="12" name="QC_5_AS.10_2#1f460df16?colgroup=3,8,22&amp;vop=1&amp;pid=c3746b703&amp;color=0,0,0&amp;vtp=1&amp;bbb=1&amp;hb=1"/>
          <p:cNvGraphicFramePr>
            <a:graphicFrameLocks noGrp="1"/>
          </p:cNvGraphicFramePr>
          <p:nvPr>
            <p:extLst>
              <p:ext uri="{D42A27DB-BD31-4B8C-83A1-F6EECF244321}">
                <p14:modId xmlns:p14="http://schemas.microsoft.com/office/powerpoint/2010/main" val="4155578559"/>
              </p:ext>
            </p:extLst>
          </p:nvPr>
        </p:nvGraphicFramePr>
        <p:xfrm>
          <a:off x="649224" y="1483887"/>
          <a:ext cx="10899911" cy="2428494"/>
        </p:xfrm>
        <a:graphic>
          <a:graphicData uri="http://schemas.openxmlformats.org/drawingml/2006/table">
            <a:tbl>
              <a:tblPr/>
              <a:tblGrid>
                <a:gridCol w="1077851">
                  <a:extLst>
                    <a:ext uri="{9D8B030D-6E8A-4147-A177-3AD203B41FA5}">
                      <a16:colId xmlns:a16="http://schemas.microsoft.com/office/drawing/2014/main" val="20000"/>
                    </a:ext>
                  </a:extLst>
                </a:gridCol>
                <a:gridCol w="97400">
                  <a:extLst>
                    <a:ext uri="{9D8B030D-6E8A-4147-A177-3AD203B41FA5}">
                      <a16:colId xmlns:a16="http://schemas.microsoft.com/office/drawing/2014/main" val="20001"/>
                    </a:ext>
                  </a:extLst>
                </a:gridCol>
                <a:gridCol w="2649718">
                  <a:extLst>
                    <a:ext uri="{9D8B030D-6E8A-4147-A177-3AD203B41FA5}">
                      <a16:colId xmlns:a16="http://schemas.microsoft.com/office/drawing/2014/main" val="20002"/>
                    </a:ext>
                  </a:extLst>
                </a:gridCol>
                <a:gridCol w="6952142">
                  <a:extLst>
                    <a:ext uri="{9D8B030D-6E8A-4147-A177-3AD203B41FA5}">
                      <a16:colId xmlns:a16="http://schemas.microsoft.com/office/drawing/2014/main" val="20003"/>
                    </a:ext>
                  </a:extLst>
                </a:gridCol>
                <a:gridCol w="25400">
                  <a:extLst>
                    <a:ext uri="{9D8B030D-6E8A-4147-A177-3AD203B41FA5}">
                      <a16:colId xmlns:a16="http://schemas.microsoft.com/office/drawing/2014/main" val="20004"/>
                    </a:ext>
                  </a:extLst>
                </a:gridCol>
                <a:gridCol w="97400">
                  <a:extLst>
                    <a:ext uri="{9D8B030D-6E8A-4147-A177-3AD203B41FA5}">
                      <a16:colId xmlns:a16="http://schemas.microsoft.com/office/drawing/2014/main" val="20005"/>
                    </a:ext>
                  </a:extLst>
                </a:gridCol>
              </a:tblGrid>
              <a:tr h="982853">
                <a:tc gridSpan="2">
                  <a:txBody>
                    <a:bodyPr/>
                    <a:lstStyle/>
                    <a:p>
                      <a:pPr algn="ctr"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材料</a:t>
                      </a:r>
                      <a:endParaRPr lang="en-US" altLang="zh-CN" sz="1200" dirty="0"/>
                    </a:p>
                    <a:p>
                      <a:pPr algn="ctr"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“1949年</a:t>
                      </a:r>
                      <a:r>
                        <a:rPr lang="en-US" altLang="zh-CN" sz="2400" b="0" i="0">
                          <a:solidFill>
                            <a:srgbClr val="000000"/>
                          </a:solidFill>
                          <a:latin typeface="SimSun" pitchFamily="34" charset="0"/>
                          <a:ea typeface="SimSun" pitchFamily="34" charset="-122"/>
                          <a:cs typeface="SimSun" pitchFamily="34" charset="-120"/>
                        </a:rPr>
                        <a:t>”“人民</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的协商会议</a:t>
                      </a:r>
                      <a:r>
                        <a:rPr lang="en-US" altLang="zh-CN" sz="2400" b="0" i="0" dirty="0">
                          <a:solidFill>
                            <a:srgbClr val="000000"/>
                          </a:solidFill>
                          <a:latin typeface="SimSun" pitchFamily="34" charset="0"/>
                          <a:ea typeface="SimSun" pitchFamily="34" charset="-122"/>
                          <a:cs typeface="SimSu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该会议是中国人民政治协商会议第一届全体会议</a:t>
                      </a:r>
                      <a:r>
                        <a:rPr lang="en-US" altLang="zh-CN" sz="2400" b="0" i="0" spc="-100">
                          <a:solidFill>
                            <a:srgbClr val="000000"/>
                          </a:solidFill>
                          <a:latin typeface="SimSun" pitchFamily="34" charset="0"/>
                          <a:ea typeface="SimSun" pitchFamily="34" charset="-122"/>
                          <a:cs typeface="SimSun" pitchFamily="34" charset="-120"/>
                        </a:rPr>
                        <a:t>，</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在该会议上选举了中央人民政府委员会</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故选A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1445641">
                <a:tc gridSpan="2">
                  <a:txBody>
                    <a:bodyPr/>
                    <a:lstStyle/>
                    <a:p>
                      <a:pPr algn="ctr"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错项</a:t>
                      </a:r>
                      <a:endParaRPr lang="en-US" altLang="zh-CN" sz="1200" dirty="0"/>
                    </a:p>
                    <a:p>
                      <a:pPr algn="ctr"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4">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1949年10月1日开国大典</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宣告中华人民共和国成立</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排除B</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西藏和平</a:t>
                      </a:r>
                    </a:p>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解放</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使祖国大陆获得完全统一</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排除C</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该会议决定建立人民英雄纪</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念碑</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但没有决定建立人民大会堂</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排除D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1"/>
                  </a:ext>
                </a:extLst>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C_4_BD#af9823112?pid=2e1dade3e&amp;color=0,0,0&amp;vtp=1&amp;bt=1&amp;bbb=1"/>
          <p:cNvSpPr/>
          <p:nvPr/>
        </p:nvSpPr>
        <p:spPr>
          <a:xfrm>
            <a:off x="649224" y="859536"/>
            <a:ext cx="10899648" cy="580136"/>
          </a:xfrm>
          <a:prstGeom prst="rect">
            <a:avLst/>
          </a:prstGeom>
          <a:noFill/>
          <a:ln/>
        </p:spPr>
        <p:txBody>
          <a:bodyPr wrap="none" lIns="0" tIns="0" rIns="0" bIns="0" rtlCol="0" anchor="t"/>
          <a:lstStyle/>
          <a:p>
            <a:pPr algn="l" latinLnBrk="1">
              <a:lnSpc>
                <a:spcPts val="5100"/>
              </a:lnSpc>
            </a:pPr>
            <a:r>
              <a:rPr lang="en-US" altLang="zh-CN" sz="3000" b="1" i="0" u="sng" dirty="0">
                <a:solidFill>
                  <a:srgbClr val="000000"/>
                </a:solidFill>
                <a:latin typeface="Times New Roman" pitchFamily="34" charset="0"/>
                <a:ea typeface="SimHei" pitchFamily="34" charset="-122"/>
                <a:cs typeface="Times New Roman" pitchFamily="34" charset="-120"/>
              </a:rPr>
              <a:t>知识点2</a:t>
            </a:r>
            <a:r>
              <a:rPr lang="en-US" altLang="zh-CN" sz="3000" b="1" i="0" u="sng" dirty="0">
                <a:solidFill>
                  <a:srgbClr val="000000"/>
                </a:solidFill>
                <a:latin typeface="SimSun" pitchFamily="34" charset="0"/>
                <a:ea typeface="SimSun" pitchFamily="34" charset="-122"/>
                <a:cs typeface="SimSun" pitchFamily="34" charset="-120"/>
              </a:rPr>
              <a:t> </a:t>
            </a:r>
            <a:r>
              <a:rPr lang="en-US" altLang="zh-CN" sz="3000" b="1" i="0" u="sng" dirty="0">
                <a:solidFill>
                  <a:srgbClr val="000000"/>
                </a:solidFill>
                <a:latin typeface="Times New Roman" pitchFamily="34" charset="0"/>
                <a:ea typeface="SimHei" pitchFamily="34" charset="-122"/>
                <a:cs typeface="Times New Roman" pitchFamily="34" charset="-120"/>
              </a:rPr>
              <a:t>开国大典</a:t>
            </a:r>
            <a:endParaRPr lang="en-US" altLang="zh-CN" sz="3000" dirty="0"/>
          </a:p>
        </p:txBody>
      </p:sp>
      <p:sp>
        <p:nvSpPr>
          <p:cNvPr id="3" name="QC_5_BD.11_1#802d3c31f?vop=1&amp;pid=af9823112&amp;color=0,0,0&amp;vtp=1&amp;bbb=1&amp;hb=1"/>
          <p:cNvSpPr/>
          <p:nvPr/>
        </p:nvSpPr>
        <p:spPr>
          <a:xfrm>
            <a:off x="649224" y="1509146"/>
            <a:ext cx="10899648" cy="1496949"/>
          </a:xfrm>
          <a:prstGeom prst="rect">
            <a:avLst/>
          </a:prstGeom>
          <a:noFill/>
          <a:ln/>
        </p:spPr>
        <p:txBody>
          <a:bodyPr wrap="none" lIns="0" tIns="0" rIns="0" bIns="0" rtlCol="0" anchor="t"/>
          <a:lstStyle/>
          <a:p>
            <a:pPr algn="l" latinLnBrk="1">
              <a:lnSpc>
                <a:spcPts val="4100"/>
              </a:lnSpc>
            </a:pPr>
            <a:r>
              <a:rPr lang="en-US" altLang="zh-CN" sz="2400" b="0" i="0" dirty="0">
                <a:solidFill>
                  <a:srgbClr val="FF0000"/>
                </a:solidFill>
                <a:latin typeface="SimHei" pitchFamily="34" charset="0"/>
                <a:ea typeface="SimHei" pitchFamily="34" charset="-122"/>
                <a:cs typeface="SimHei" pitchFamily="34" charset="-120"/>
              </a:rPr>
              <a:t>4.</a:t>
            </a:r>
            <a:r>
              <a:rPr lang="en-US" altLang="zh-CN" sz="2400" b="0" i="0" dirty="0">
                <a:solidFill>
                  <a:srgbClr val="000000"/>
                </a:solidFill>
                <a:latin typeface="KaiTi" pitchFamily="34" charset="0"/>
                <a:ea typeface="KaiTi" pitchFamily="34" charset="-122"/>
                <a:cs typeface="KaiTi" pitchFamily="34" charset="-120"/>
              </a:rPr>
              <a:t>【2025河北廊坊期中】</a:t>
            </a:r>
            <a:r>
              <a:rPr lang="en-US" altLang="zh-CN" sz="2400" b="0" i="0" dirty="0">
                <a:solidFill>
                  <a:srgbClr val="000000"/>
                </a:solidFill>
                <a:latin typeface="SimHei" pitchFamily="34" charset="0"/>
                <a:ea typeface="SimHei" pitchFamily="34" charset="-122"/>
                <a:cs typeface="SimHei" pitchFamily="34" charset="-120"/>
              </a:rPr>
              <a:t>在《义勇军进行曲》的雄壮旋律中，</a:t>
            </a:r>
            <a:r>
              <a:rPr lang="en-US" altLang="zh-CN" sz="2400" b="0" i="0">
                <a:solidFill>
                  <a:srgbClr val="000000"/>
                </a:solidFill>
                <a:latin typeface="SimHei" pitchFamily="34" charset="0"/>
                <a:ea typeface="SimHei" pitchFamily="34" charset="-122"/>
                <a:cs typeface="SimHei" pitchFamily="34" charset="-120"/>
              </a:rPr>
              <a:t>毛泽东按动电钮，</a:t>
            </a:r>
          </a:p>
          <a:p>
            <a:pPr latinLnBrk="1">
              <a:lnSpc>
                <a:spcPts val="4100"/>
              </a:lnSpc>
            </a:pPr>
            <a:r>
              <a:rPr lang="en-US" altLang="zh-CN" sz="2400" b="0" i="0">
                <a:solidFill>
                  <a:srgbClr val="000000"/>
                </a:solidFill>
                <a:latin typeface="SimHei" pitchFamily="34" charset="0"/>
                <a:ea typeface="SimHei" pitchFamily="34" charset="-122"/>
                <a:cs typeface="SimHei" pitchFamily="34" charset="-120"/>
              </a:rPr>
              <a:t>新中国第一面鲜艳的五星红旗冉冉升起</a:t>
            </a:r>
            <a:r>
              <a:rPr lang="en-US" altLang="zh-CN" sz="2400" b="0" i="0" dirty="0">
                <a:solidFill>
                  <a:srgbClr val="000000"/>
                </a:solidFill>
                <a:latin typeface="SimHei" pitchFamily="34" charset="0"/>
                <a:ea typeface="SimHei" pitchFamily="34" charset="-122"/>
                <a:cs typeface="SimHei" pitchFamily="34" charset="-120"/>
              </a:rPr>
              <a:t>。全场肃立，向国旗行注目礼。</a:t>
            </a:r>
            <a:r>
              <a:rPr lang="en-US" altLang="zh-CN" sz="2400" b="0" i="0">
                <a:solidFill>
                  <a:srgbClr val="000000"/>
                </a:solidFill>
                <a:latin typeface="SimHei" pitchFamily="34" charset="0"/>
                <a:ea typeface="SimHei" pitchFamily="34" charset="-122"/>
                <a:cs typeface="SimHei" pitchFamily="34" charset="-120"/>
              </a:rPr>
              <a:t>广场上，</a:t>
            </a:r>
          </a:p>
          <a:p>
            <a:pPr latinLnBrk="1">
              <a:lnSpc>
                <a:spcPts val="4000"/>
              </a:lnSpc>
            </a:pPr>
            <a:r>
              <a:rPr lang="en-US" altLang="zh-CN" sz="2400" b="0" i="0">
                <a:solidFill>
                  <a:srgbClr val="000000"/>
                </a:solidFill>
                <a:latin typeface="SimHei" pitchFamily="34" charset="0"/>
                <a:ea typeface="SimHei" pitchFamily="34" charset="-122"/>
                <a:cs typeface="SimHei" pitchFamily="34" charset="-120"/>
              </a:rPr>
              <a:t>五十四门礼炮齐鸣二十八响</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SimHei" pitchFamily="34" charset="-122"/>
                <a:cs typeface="SimHei" pitchFamily="34" charset="-120"/>
              </a:rPr>
              <a:t>材料所述史事发生在(</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endParaRPr lang="en-US" altLang="zh-CN" sz="2400" dirty="0"/>
          </a:p>
        </p:txBody>
      </p:sp>
      <p:sp>
        <p:nvSpPr>
          <p:cNvPr id="4" name="QC_5_AN.12_1#802d3c31f.bracket?vop=1&amp;pid=af9823112&amp;color=0,0,0&amp;vpa=4&amp;vtp=1"/>
          <p:cNvSpPr/>
          <p:nvPr/>
        </p:nvSpPr>
        <p:spPr>
          <a:xfrm>
            <a:off x="7676293" y="2541973"/>
            <a:ext cx="373063" cy="455549"/>
          </a:xfrm>
          <a:prstGeom prst="rect">
            <a:avLst/>
          </a:prstGeom>
          <a:noFill/>
          <a:ln/>
        </p:spPr>
        <p:txBody>
          <a:bodyPr wrap="none" lIns="0" tIns="0" rIns="0" bIns="0" rtlCol="0" anchor="t"/>
          <a:lstStyle/>
          <a:p>
            <a:pPr algn="ctr" latinLnBrk="1">
              <a:lnSpc>
                <a:spcPts val="4000"/>
              </a:lnSpc>
            </a:pPr>
            <a:r>
              <a:rPr lang="en-US" altLang="zh-CN" sz="2400" b="0" i="0" dirty="0">
                <a:solidFill>
                  <a:srgbClr val="FF0000"/>
                </a:solidFill>
                <a:latin typeface="SimHei" pitchFamily="34" charset="0"/>
                <a:ea typeface="SimHei" pitchFamily="34" charset="-122"/>
                <a:cs typeface="SimHei" pitchFamily="34" charset="-120"/>
              </a:rPr>
              <a:t>A</a:t>
            </a:r>
            <a:endParaRPr lang="en-US" altLang="zh-CN" sz="2400" dirty="0"/>
          </a:p>
        </p:txBody>
      </p:sp>
      <p:sp>
        <p:nvSpPr>
          <p:cNvPr id="5" name="QC_5_BD.11_2#802d3c31f.choices?vop=1&amp;pid=af9823112&amp;color=0,0,0&amp;vtp=1&amp;bbb=1"/>
          <p:cNvSpPr/>
          <p:nvPr/>
        </p:nvSpPr>
        <p:spPr>
          <a:xfrm>
            <a:off x="649224" y="3070870"/>
            <a:ext cx="10899648" cy="976249"/>
          </a:xfrm>
          <a:prstGeom prst="rect">
            <a:avLst/>
          </a:prstGeom>
          <a:noFill/>
          <a:ln/>
        </p:spPr>
        <p:txBody>
          <a:bodyPr wrap="none" lIns="0" tIns="0" rIns="0" bIns="0" rtlCol="0" anchor="t"/>
          <a:lstStyle/>
          <a:p>
            <a:pPr latinLnBrk="1">
              <a:lnSpc>
                <a:spcPts val="4100"/>
              </a:lnSpc>
              <a:tabLst>
                <a:tab pos="5555956" algn="l"/>
              </a:tabLst>
            </a:pPr>
            <a:r>
              <a:rPr lang="en-US" altLang="zh-CN" sz="2400" b="0" i="0" dirty="0">
                <a:solidFill>
                  <a:srgbClr val="000000"/>
                </a:solidFill>
                <a:latin typeface="SimHei" pitchFamily="34" charset="0"/>
                <a:ea typeface="SimHei" pitchFamily="34" charset="-122"/>
                <a:cs typeface="SimHei" pitchFamily="34" charset="-120"/>
              </a:rPr>
              <a:t>A.1949年10月</a:t>
            </a:r>
            <a:r>
              <a:rPr lang="en-US" altLang="zh-CN" sz="2400" b="0" i="0">
                <a:solidFill>
                  <a:srgbClr val="000000"/>
                </a:solidFill>
                <a:latin typeface="SimHei" pitchFamily="34" charset="0"/>
                <a:ea typeface="SimHei" pitchFamily="34" charset="-122"/>
                <a:cs typeface="SimHei" pitchFamily="34" charset="-120"/>
              </a:rPr>
              <a:t>1日的北京</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B</a:t>
            </a:r>
            <a:r>
              <a:rPr lang="en-US" altLang="zh-CN" sz="2400" b="0" i="0" dirty="0">
                <a:solidFill>
                  <a:srgbClr val="000000"/>
                </a:solidFill>
                <a:latin typeface="SimHei" pitchFamily="34" charset="0"/>
                <a:ea typeface="SimHei" pitchFamily="34" charset="-122"/>
                <a:cs typeface="SimHei" pitchFamily="34" charset="-120"/>
              </a:rPr>
              <a:t>.1949年10月1日的北平</a:t>
            </a:r>
            <a:endParaRPr lang="en-US" altLang="zh-CN" sz="2400" dirty="0"/>
          </a:p>
          <a:p>
            <a:pPr latinLnBrk="1">
              <a:lnSpc>
                <a:spcPts val="4000"/>
              </a:lnSpc>
              <a:tabLst>
                <a:tab pos="5555956" algn="l"/>
              </a:tabLst>
            </a:pPr>
            <a:r>
              <a:rPr lang="en-US" altLang="zh-CN" sz="2400" b="0" i="0">
                <a:solidFill>
                  <a:srgbClr val="000000"/>
                </a:solidFill>
                <a:latin typeface="SimHei" pitchFamily="34" charset="0"/>
                <a:ea typeface="SimHei" pitchFamily="34" charset="-122"/>
                <a:cs typeface="SimHei" pitchFamily="34" charset="-120"/>
              </a:rPr>
              <a:t>C</a:t>
            </a:r>
            <a:r>
              <a:rPr lang="en-US" altLang="zh-CN" sz="2400" b="0" i="0" dirty="0">
                <a:solidFill>
                  <a:srgbClr val="000000"/>
                </a:solidFill>
                <a:latin typeface="SimHei" pitchFamily="34" charset="0"/>
                <a:ea typeface="SimHei" pitchFamily="34" charset="-122"/>
                <a:cs typeface="SimHei" pitchFamily="34" charset="-120"/>
              </a:rPr>
              <a:t>.1949年9月</a:t>
            </a:r>
            <a:r>
              <a:rPr lang="en-US" altLang="zh-CN" sz="2400" b="0" i="0">
                <a:solidFill>
                  <a:srgbClr val="000000"/>
                </a:solidFill>
                <a:latin typeface="SimHei" pitchFamily="34" charset="0"/>
                <a:ea typeface="SimHei" pitchFamily="34" charset="-122"/>
                <a:cs typeface="SimHei" pitchFamily="34" charset="-120"/>
              </a:rPr>
              <a:t>30日的北平</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D</a:t>
            </a:r>
            <a:r>
              <a:rPr lang="en-US" altLang="zh-CN" sz="2400" b="0" i="0" dirty="0">
                <a:solidFill>
                  <a:srgbClr val="000000"/>
                </a:solidFill>
                <a:latin typeface="SimHei" pitchFamily="34" charset="0"/>
                <a:ea typeface="SimHei" pitchFamily="34" charset="-122"/>
                <a:cs typeface="SimHei" pitchFamily="34" charset="-120"/>
              </a:rPr>
              <a:t>.1949年9月10日的北京</a:t>
            </a:r>
            <a:endParaRPr lang="en-US" altLang="zh-CN" sz="2400" dirty="0"/>
          </a:p>
        </p:txBody>
      </p:sp>
      <p:sp>
        <p:nvSpPr>
          <p:cNvPr id="6" name="QC_5_AS.13_1#802d3c31f?vop=1&amp;pid=af9823112&amp;color=0,0,0&amp;vtp=1&amp;bbb=1&amp;hb=1"/>
          <p:cNvSpPr/>
          <p:nvPr/>
        </p:nvSpPr>
        <p:spPr>
          <a:xfrm>
            <a:off x="649224" y="4105031"/>
            <a:ext cx="10899648" cy="2017649"/>
          </a:xfrm>
          <a:prstGeom prst="rect">
            <a:avLst/>
          </a:prstGeom>
          <a:noFill/>
          <a:ln/>
        </p:spPr>
        <p:txBody>
          <a:bodyPr wrap="none" lIns="0" tIns="0" rIns="0" bIns="0" rtlCol="0" anchor="t"/>
          <a:lstStyle/>
          <a:p>
            <a:pPr algn="l" latinLnBrk="1">
              <a:lnSpc>
                <a:spcPts val="41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本题考查开国大典。根据“新中国第一面鲜艳的五星红旗冉冉升起</a:t>
            </a:r>
            <a:r>
              <a:rPr lang="en-US" altLang="zh-CN" sz="2400" b="0" i="0">
                <a:solidFill>
                  <a:srgbClr val="000000"/>
                </a:solidFill>
                <a:latin typeface="SimSun" pitchFamily="34" charset="0"/>
                <a:ea typeface="SimSun" pitchFamily="34" charset="-122"/>
                <a:cs typeface="SimSun" pitchFamily="34" charset="-120"/>
              </a:rPr>
              <a:t>”和</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所学可知</a:t>
            </a:r>
            <a:r>
              <a:rPr lang="en-US" altLang="zh-CN" sz="2400" b="0" i="0" dirty="0">
                <a:solidFill>
                  <a:srgbClr val="000000"/>
                </a:solidFill>
                <a:latin typeface="SimSun" pitchFamily="34" charset="0"/>
                <a:ea typeface="SimSun" pitchFamily="34" charset="-122"/>
                <a:cs typeface="SimSun" pitchFamily="34" charset="-120"/>
              </a:rPr>
              <a:t>，该事件是开国大典。开国大典发生于1949年10月1日，地点为北京</a:t>
            </a:r>
            <a:r>
              <a:rPr lang="en-US" altLang="zh-CN" sz="2400" b="0" i="0">
                <a:solidFill>
                  <a:srgbClr val="000000"/>
                </a:solidFill>
                <a:latin typeface="SimSun" pitchFamily="34" charset="0"/>
                <a:ea typeface="SimSun" pitchFamily="34" charset="-122"/>
                <a:cs typeface="SimSun" pitchFamily="34" charset="-120"/>
              </a:rPr>
              <a:t>，A</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正确</a:t>
            </a:r>
            <a:r>
              <a:rPr lang="en-US" altLang="zh-CN" sz="2400" b="0" i="0" dirty="0">
                <a:solidFill>
                  <a:srgbClr val="000000"/>
                </a:solidFill>
                <a:latin typeface="SimSun" pitchFamily="34" charset="0"/>
                <a:ea typeface="SimSun" pitchFamily="34" charset="-122"/>
                <a:cs typeface="SimSun" pitchFamily="34" charset="-120"/>
              </a:rPr>
              <a:t>，排除C、D。1949年</a:t>
            </a:r>
            <a:r>
              <a:rPr lang="en-US" altLang="zh-CN" sz="2400" b="0" i="0">
                <a:solidFill>
                  <a:srgbClr val="000000"/>
                </a:solidFill>
                <a:latin typeface="SimSun" pitchFamily="34" charset="0"/>
                <a:ea typeface="SimSun" pitchFamily="34" charset="-122"/>
                <a:cs typeface="SimSun" pitchFamily="34" charset="-120"/>
              </a:rPr>
              <a:t>9月中国人民政治协商会议第一届全体会议已经将北平改</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为北京</a:t>
            </a:r>
            <a:r>
              <a:rPr lang="en-US" altLang="zh-CN" sz="2400" b="0" i="0" dirty="0">
                <a:solidFill>
                  <a:srgbClr val="000000"/>
                </a:solidFill>
                <a:latin typeface="SimSun" pitchFamily="34" charset="0"/>
                <a:ea typeface="SimSun" pitchFamily="34" charset="-122"/>
                <a:cs typeface="SimSun" pitchFamily="34" charset="-120"/>
              </a:rPr>
              <a:t>，排除B。故选A。</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4_1#e9d92f7c3?vop=1&amp;pid=af9823112&amp;color=0,0,0&amp;vtp=1&amp;bt=1&amp;bbb=1&amp;hb=1"/>
          <p:cNvSpPr/>
          <p:nvPr/>
        </p:nvSpPr>
        <p:spPr>
          <a:xfrm>
            <a:off x="649224" y="859535"/>
            <a:ext cx="10894782" cy="957199"/>
          </a:xfrm>
          <a:prstGeom prst="rect">
            <a:avLst/>
          </a:prstGeom>
          <a:noFill/>
          <a:ln/>
        </p:spPr>
        <p:txBody>
          <a:bodyPr wrap="none" lIns="0" tIns="0" rIns="0" bIns="0" rtlCol="0" anchor="t"/>
          <a:lstStyle/>
          <a:p>
            <a:pPr algn="l" latinLnBrk="1">
              <a:lnSpc>
                <a:spcPts val="4100"/>
              </a:lnSpc>
            </a:pPr>
            <a:r>
              <a:rPr lang="en-US" altLang="zh-CN" sz="2400" b="0" i="0">
                <a:solidFill>
                  <a:srgbClr val="FF0000"/>
                </a:solidFill>
                <a:latin typeface="SimHei" pitchFamily="34" charset="0"/>
                <a:ea typeface="SimHei" pitchFamily="34" charset="-122"/>
                <a:cs typeface="SimHei" pitchFamily="34" charset="-120"/>
              </a:rPr>
              <a:t>5.</a:t>
            </a:r>
            <a:r>
              <a:rPr lang="en-US" altLang="zh-CN" sz="900" b="0" i="0" kern="0">
                <a:solidFill>
                  <a:srgbClr val="FFFFFF"/>
                </a:solidFill>
                <a:latin typeface="SimSun" panose="02010600030101010101" pitchFamily="2" charset="-122"/>
                <a:ea typeface="SimHei" pitchFamily="34" charset="-122"/>
                <a:cs typeface="SimHei" pitchFamily="34" charset="-120"/>
              </a:rPr>
              <a:t>                </a:t>
            </a:r>
            <a:r>
              <a:rPr lang="en-US" altLang="zh-CN" sz="2400" b="1" i="0">
                <a:solidFill>
                  <a:srgbClr val="000000"/>
                </a:solidFill>
                <a:latin typeface="SimHei" pitchFamily="34" charset="0"/>
                <a:ea typeface="SimHei" pitchFamily="34" charset="-122"/>
                <a:cs typeface="SimHei" pitchFamily="34" charset="-120"/>
              </a:rPr>
              <a:t>情境性试题</a:t>
            </a: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KaiTi" pitchFamily="34" charset="0"/>
                <a:ea typeface="KaiTi" pitchFamily="34" charset="-122"/>
                <a:cs typeface="KaiTi" pitchFamily="34" charset="-120"/>
              </a:rPr>
              <a:t>【2025陕西西安期中】</a:t>
            </a:r>
            <a:r>
              <a:rPr lang="en-US" altLang="zh-CN" sz="2400" b="0" i="0" dirty="0">
                <a:solidFill>
                  <a:srgbClr val="000000"/>
                </a:solidFill>
                <a:latin typeface="SimHei" pitchFamily="34" charset="0"/>
                <a:ea typeface="SimHei" pitchFamily="34" charset="-122"/>
                <a:cs typeface="SimHei" pitchFamily="34" charset="-120"/>
              </a:rPr>
              <a:t>小历比较了</a:t>
            </a:r>
            <a:r>
              <a:rPr lang="en-US" altLang="zh-CN" sz="2400" b="0" i="0">
                <a:solidFill>
                  <a:srgbClr val="000000"/>
                </a:solidFill>
                <a:latin typeface="SimHei" pitchFamily="34" charset="0"/>
                <a:ea typeface="SimHei" pitchFamily="34" charset="-122"/>
                <a:cs typeface="SimHei" pitchFamily="34" charset="-120"/>
              </a:rPr>
              <a:t>1949年前后的中国</a:t>
            </a:r>
          </a:p>
          <a:p>
            <a:pPr latinLnBrk="1">
              <a:lnSpc>
                <a:spcPts val="3800"/>
              </a:lnSpc>
            </a:pPr>
            <a:r>
              <a:rPr lang="en-US" altLang="zh-CN" sz="2400" b="0" i="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下表）。</a:t>
            </a:r>
            <a:r>
              <a:rPr lang="en-US" altLang="zh-CN" sz="2400" b="0" i="0">
                <a:solidFill>
                  <a:srgbClr val="000000"/>
                </a:solidFill>
                <a:latin typeface="SimHei" pitchFamily="34" charset="0"/>
                <a:ea typeface="SimHei" pitchFamily="34" charset="-122"/>
                <a:cs typeface="SimHei" pitchFamily="34" charset="-120"/>
              </a:rPr>
              <a:t>最后得出中华人民共和国成立的意义是(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endParaRPr lang="en-US" altLang="zh-CN" sz="2400" dirty="0"/>
          </a:p>
        </p:txBody>
      </p:sp>
      <p:pic>
        <p:nvPicPr>
          <p:cNvPr id="3" name="QC_5_BD.14_1#e9d92f7c3?vop=1&amp;pid=af9823112&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3200" y="889698"/>
            <a:ext cx="896112" cy="448056"/>
          </a:xfrm>
          <a:prstGeom prst="rect">
            <a:avLst/>
          </a:prstGeom>
          <a:noFill/>
          <a:extLst>
            <a:ext uri="{909E8E84-426E-40DD-AFC4-6F175D3DCCD1}">
              <a14:hiddenFill xmlns:a14="http://schemas.microsoft.com/office/drawing/2010/main">
                <a:solidFill>
                  <a:schemeClr val="accent1">
                    <a:alpha val="0"/>
                  </a:schemeClr>
                </a:solidFill>
              </a14:hiddenFill>
            </a:ext>
          </a:extLst>
        </p:spPr>
      </p:pic>
      <p:graphicFrame>
        <p:nvGraphicFramePr>
          <p:cNvPr id="14" name="QC_5_BD.14_2#e9d92f7c3?colgroup=8,13,13&amp;vop=1&amp;pid=af9823112&amp;color=0,0,0&amp;vtp=1&amp;bbb=1"/>
          <p:cNvGraphicFramePr>
            <a:graphicFrameLocks noGrp="1"/>
          </p:cNvGraphicFramePr>
          <p:nvPr>
            <p:extLst>
              <p:ext uri="{D42A27DB-BD31-4B8C-83A1-F6EECF244321}">
                <p14:modId xmlns:p14="http://schemas.microsoft.com/office/powerpoint/2010/main" val="1563175893"/>
              </p:ext>
            </p:extLst>
          </p:nvPr>
        </p:nvGraphicFramePr>
        <p:xfrm>
          <a:off x="649224" y="1948751"/>
          <a:ext cx="10853928" cy="2054354"/>
        </p:xfrm>
        <a:graphic>
          <a:graphicData uri="http://schemas.openxmlformats.org/drawingml/2006/table">
            <a:tbl>
              <a:tblPr/>
              <a:tblGrid>
                <a:gridCol w="2606040">
                  <a:extLst>
                    <a:ext uri="{9D8B030D-6E8A-4147-A177-3AD203B41FA5}">
                      <a16:colId xmlns:a16="http://schemas.microsoft.com/office/drawing/2014/main" val="20000"/>
                    </a:ext>
                  </a:extLst>
                </a:gridCol>
                <a:gridCol w="4123944">
                  <a:extLst>
                    <a:ext uri="{9D8B030D-6E8A-4147-A177-3AD203B41FA5}">
                      <a16:colId xmlns:a16="http://schemas.microsoft.com/office/drawing/2014/main" val="20001"/>
                    </a:ext>
                  </a:extLst>
                </a:gridCol>
                <a:gridCol w="4123944">
                  <a:extLst>
                    <a:ext uri="{9D8B030D-6E8A-4147-A177-3AD203B41FA5}">
                      <a16:colId xmlns:a16="http://schemas.microsoft.com/office/drawing/2014/main" val="20002"/>
                    </a:ext>
                  </a:extLst>
                </a:gridCol>
              </a:tblGrid>
              <a:tr h="496253">
                <a:tc>
                  <a:txBody>
                    <a:bodyPr/>
                    <a:lstStyle/>
                    <a:p>
                      <a:pPr algn="ctr" latinLnBrk="1" hangingPunct="0">
                        <a:lnSpc>
                          <a:spcPts val="2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a:solidFill>
                            <a:srgbClr val="000000"/>
                          </a:solidFill>
                          <a:latin typeface="SimHei" pitchFamily="34" charset="0"/>
                          <a:ea typeface="SimHei" pitchFamily="34" charset="-122"/>
                          <a:cs typeface="SimHei" pitchFamily="34" charset="-120"/>
                        </a:rPr>
                        <a:t>旧中国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a:solidFill>
                            <a:srgbClr val="000000"/>
                          </a:solidFill>
                          <a:latin typeface="SimHei" pitchFamily="34" charset="0"/>
                          <a:ea typeface="SimHei" pitchFamily="34" charset="-122"/>
                          <a:cs typeface="SimHei" pitchFamily="34" charset="-120"/>
                        </a:rPr>
                        <a:t>新中国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19367">
                <a:tc>
                  <a:txBody>
                    <a:bodyPr/>
                    <a:lstStyle/>
                    <a:p>
                      <a:pPr algn="ctr" latinLnBrk="1" hangingPunct="0">
                        <a:lnSpc>
                          <a:spcPts val="3900"/>
                        </a:lnSpc>
                      </a:pPr>
                      <a:r>
                        <a:rPr lang="en-US" altLang="zh-CN" sz="2400" b="1" i="0">
                          <a:solidFill>
                            <a:srgbClr val="000000"/>
                          </a:solidFill>
                          <a:latin typeface="SimHei" pitchFamily="34" charset="0"/>
                          <a:ea typeface="SimHei" pitchFamily="34" charset="-122"/>
                          <a:cs typeface="SimHei" pitchFamily="34" charset="-120"/>
                        </a:rPr>
                        <a:t>社会性质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0" i="0" dirty="0">
                          <a:solidFill>
                            <a:srgbClr val="000000"/>
                          </a:solidFill>
                          <a:latin typeface="SimHei" pitchFamily="34" charset="0"/>
                          <a:ea typeface="SimHei" pitchFamily="34" charset="-122"/>
                          <a:cs typeface="SimHei" pitchFamily="34" charset="-120"/>
                        </a:rPr>
                        <a:t>半殖民地半封建社会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0" i="0" dirty="0">
                          <a:solidFill>
                            <a:srgbClr val="000000"/>
                          </a:solidFill>
                          <a:latin typeface="SimHei" pitchFamily="34" charset="0"/>
                          <a:ea typeface="SimHei" pitchFamily="34" charset="-122"/>
                          <a:cs typeface="SimHei" pitchFamily="34" charset="-120"/>
                        </a:rPr>
                        <a:t>新民主主义社会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19367">
                <a:tc>
                  <a:txBody>
                    <a:bodyPr/>
                    <a:lstStyle/>
                    <a:p>
                      <a:pPr algn="ctr" latinLnBrk="1" hangingPunct="0">
                        <a:lnSpc>
                          <a:spcPts val="3900"/>
                        </a:lnSpc>
                      </a:pPr>
                      <a:r>
                        <a:rPr lang="en-US" altLang="zh-CN" sz="2400" b="1" i="0">
                          <a:solidFill>
                            <a:srgbClr val="000000"/>
                          </a:solidFill>
                          <a:latin typeface="SimHei" pitchFamily="34" charset="0"/>
                          <a:ea typeface="SimHei" pitchFamily="34" charset="-122"/>
                          <a:cs typeface="SimHei" pitchFamily="34" charset="-120"/>
                        </a:rPr>
                        <a:t>国家命运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0" i="0" dirty="0">
                          <a:solidFill>
                            <a:srgbClr val="000000"/>
                          </a:solidFill>
                          <a:latin typeface="SimHei" pitchFamily="34" charset="0"/>
                          <a:ea typeface="SimHei" pitchFamily="34" charset="-122"/>
                          <a:cs typeface="SimHei" pitchFamily="34" charset="-120"/>
                        </a:rPr>
                        <a:t>受西方列强不断侵略</a:t>
                      </a:r>
                      <a:r>
                        <a:rPr lang="en-US" altLang="zh-CN" sz="2400" b="0" i="0" spc="-10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奴役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0" i="0" dirty="0">
                          <a:solidFill>
                            <a:srgbClr val="000000"/>
                          </a:solidFill>
                          <a:latin typeface="SimHei" pitchFamily="34" charset="0"/>
                          <a:ea typeface="SimHei" pitchFamily="34" charset="-122"/>
                          <a:cs typeface="SimHei" pitchFamily="34" charset="-120"/>
                        </a:rPr>
                        <a:t>民族独立</a:t>
                      </a:r>
                      <a:r>
                        <a:rPr lang="en-US" altLang="zh-CN" sz="2400" b="0" i="0" spc="-10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人民解放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19367">
                <a:tc>
                  <a:txBody>
                    <a:bodyPr/>
                    <a:lstStyle/>
                    <a:p>
                      <a:pPr algn="ctr" latinLnBrk="1" hangingPunct="0">
                        <a:lnSpc>
                          <a:spcPts val="3900"/>
                        </a:lnSpc>
                      </a:pPr>
                      <a:r>
                        <a:rPr lang="en-US" altLang="zh-CN" sz="2400" b="1" i="0">
                          <a:solidFill>
                            <a:srgbClr val="000000"/>
                          </a:solidFill>
                          <a:latin typeface="SimHei" pitchFamily="34" charset="0"/>
                          <a:ea typeface="SimHei" pitchFamily="34" charset="-122"/>
                          <a:cs typeface="SimHei" pitchFamily="34" charset="-120"/>
                        </a:rPr>
                        <a:t>人民命运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0" i="0" dirty="0">
                          <a:solidFill>
                            <a:srgbClr val="000000"/>
                          </a:solidFill>
                          <a:latin typeface="SimHei" pitchFamily="34" charset="0"/>
                          <a:ea typeface="SimHei" pitchFamily="34" charset="-122"/>
                          <a:cs typeface="SimHei" pitchFamily="34" charset="-120"/>
                        </a:rPr>
                        <a:t>受三座大山压迫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800"/>
                        </a:lnSpc>
                      </a:pPr>
                      <a:r>
                        <a:rPr lang="en-US" altLang="zh-CN" sz="2400" b="0" i="0" dirty="0">
                          <a:solidFill>
                            <a:srgbClr val="000000"/>
                          </a:solidFill>
                          <a:latin typeface="SimHei" pitchFamily="34" charset="0"/>
                          <a:ea typeface="SimHei" pitchFamily="34" charset="-122"/>
                          <a:cs typeface="SimHei" pitchFamily="34" charset="-120"/>
                        </a:rPr>
                        <a:t>成为国家主人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5" name="QC_5_AN.15_1#e9d92f7c3.bracket?vop=1&amp;pid=af9823112&amp;color=0,0,0&amp;vpa=5&amp;vtp=1"/>
          <p:cNvSpPr/>
          <p:nvPr/>
        </p:nvSpPr>
        <p:spPr>
          <a:xfrm>
            <a:off x="7676293" y="1360867"/>
            <a:ext cx="3730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Hei" pitchFamily="34" charset="0"/>
                <a:ea typeface="SimHei" pitchFamily="34" charset="-122"/>
                <a:cs typeface="SimHei" pitchFamily="34" charset="-120"/>
              </a:rPr>
              <a:t>D</a:t>
            </a:r>
            <a:endParaRPr lang="en-US" altLang="zh-CN" sz="2400" dirty="0"/>
          </a:p>
        </p:txBody>
      </p:sp>
      <p:sp>
        <p:nvSpPr>
          <p:cNvPr id="6" name="QC_5_BD.14_3#e9d92f7c3.choices?vop=1&amp;pid=af9823112&amp;color=0,0,0&amp;vtp=1&amp;bbb=1"/>
          <p:cNvSpPr/>
          <p:nvPr/>
        </p:nvSpPr>
        <p:spPr>
          <a:xfrm>
            <a:off x="649224" y="4133151"/>
            <a:ext cx="10899648" cy="1998599"/>
          </a:xfrm>
          <a:prstGeom prst="rect">
            <a:avLst/>
          </a:prstGeom>
          <a:noFill/>
          <a:ln/>
        </p:spPr>
        <p:txBody>
          <a:bodyPr wrap="none" lIns="0" tIns="0" rIns="0" bIns="0" rtlCol="0" anchor="t"/>
          <a:lstStyle/>
          <a:p>
            <a:pPr algn="l" latinLnBrk="1">
              <a:lnSpc>
                <a:spcPts val="4100"/>
              </a:lnSpc>
            </a:pPr>
            <a:r>
              <a:rPr lang="en-US" altLang="zh-CN" sz="2400" b="0" i="0" dirty="0">
                <a:solidFill>
                  <a:srgbClr val="000000"/>
                </a:solidFill>
                <a:latin typeface="SimHei" pitchFamily="34" charset="0"/>
                <a:ea typeface="SimHei" pitchFamily="34" charset="-122"/>
                <a:cs typeface="SimHei" pitchFamily="34" charset="-120"/>
              </a:rPr>
              <a:t>A.推翻了2</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SimHei" pitchFamily="34" charset="0"/>
                <a:ea typeface="SimHei" pitchFamily="34" charset="-122"/>
                <a:cs typeface="SimHei" pitchFamily="34" charset="-120"/>
              </a:rPr>
              <a:t>000多年封建帝制</a:t>
            </a:r>
            <a:endParaRPr lang="en-US" altLang="zh-CN" sz="2400" dirty="0"/>
          </a:p>
          <a:p>
            <a:pPr latinLnBrk="1">
              <a:lnSpc>
                <a:spcPts val="4100"/>
              </a:lnSpc>
            </a:pPr>
            <a:r>
              <a:rPr lang="en-US" altLang="zh-CN" sz="2400" b="0" i="0">
                <a:solidFill>
                  <a:srgbClr val="000000"/>
                </a:solidFill>
                <a:latin typeface="SimHei" pitchFamily="34" charset="0"/>
                <a:ea typeface="SimHei" pitchFamily="34" charset="-122"/>
                <a:cs typeface="SimHei" pitchFamily="34" charset="-120"/>
              </a:rPr>
              <a:t>B</a:t>
            </a:r>
            <a:r>
              <a:rPr lang="en-US" altLang="zh-CN" sz="2400" b="0" i="0" dirty="0">
                <a:solidFill>
                  <a:srgbClr val="000000"/>
                </a:solidFill>
                <a:latin typeface="SimHei" pitchFamily="34" charset="0"/>
                <a:ea typeface="SimHei" pitchFamily="34" charset="-122"/>
                <a:cs typeface="SimHei" pitchFamily="34" charset="-120"/>
              </a:rPr>
              <a:t>.从旧民主主义革命走向新民主主义革命</a:t>
            </a:r>
            <a:endParaRPr lang="en-US" altLang="zh-CN" sz="2400" dirty="0"/>
          </a:p>
          <a:p>
            <a:pPr latinLnBrk="1">
              <a:lnSpc>
                <a:spcPts val="4100"/>
              </a:lnSpc>
            </a:pPr>
            <a:r>
              <a:rPr lang="en-US" altLang="zh-CN" sz="2400" b="0" i="0">
                <a:solidFill>
                  <a:srgbClr val="000000"/>
                </a:solidFill>
                <a:latin typeface="SimHei" pitchFamily="34" charset="0"/>
                <a:ea typeface="SimHei" pitchFamily="34" charset="-122"/>
                <a:cs typeface="SimHei" pitchFamily="34" charset="-120"/>
              </a:rPr>
              <a:t>C</a:t>
            </a:r>
            <a:r>
              <a:rPr lang="en-US" altLang="zh-CN" sz="2400" b="0" i="0" dirty="0">
                <a:solidFill>
                  <a:srgbClr val="000000"/>
                </a:solidFill>
                <a:latin typeface="SimHei" pitchFamily="34" charset="0"/>
                <a:ea typeface="SimHei" pitchFamily="34" charset="-122"/>
                <a:cs typeface="SimHei" pitchFamily="34" charset="-120"/>
              </a:rPr>
              <a:t>.实现了中国从封建专制政治向人民民主的伟大飞跃</a:t>
            </a:r>
            <a:endParaRPr lang="en-US" altLang="zh-CN" sz="2400" dirty="0"/>
          </a:p>
          <a:p>
            <a:pPr latinLnBrk="1">
              <a:lnSpc>
                <a:spcPts val="3800"/>
              </a:lnSpc>
            </a:pPr>
            <a:r>
              <a:rPr lang="en-US" altLang="zh-CN" sz="2400" b="0" i="0">
                <a:solidFill>
                  <a:srgbClr val="000000"/>
                </a:solidFill>
                <a:latin typeface="SimHei" pitchFamily="34" charset="0"/>
                <a:ea typeface="SimHei" pitchFamily="34" charset="-122"/>
                <a:cs typeface="SimHei" pitchFamily="34" charset="-120"/>
              </a:rPr>
              <a:t>D</a:t>
            </a:r>
            <a:r>
              <a:rPr lang="en-US" altLang="zh-CN" sz="2400" b="0" i="0" dirty="0">
                <a:solidFill>
                  <a:srgbClr val="000000"/>
                </a:solidFill>
                <a:latin typeface="SimHei" pitchFamily="34" charset="0"/>
                <a:ea typeface="SimHei" pitchFamily="34" charset="-122"/>
                <a:cs typeface="SimHei" pitchFamily="34" charset="-120"/>
              </a:rPr>
              <a:t>.开辟了中国发展新纪元</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6_1#e9d92f7c3?vop=1&amp;pid=af9823112&amp;color=0,0,0&amp;vtp=1&amp;bt=1&amp;bbb=1&amp;hb=1"/>
          <p:cNvSpPr/>
          <p:nvPr/>
        </p:nvSpPr>
        <p:spPr>
          <a:xfrm>
            <a:off x="649224" y="864000"/>
            <a:ext cx="10899648" cy="27097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本题考查新中国成立的意义。根据表格对比可知，</a:t>
            </a:r>
            <a:r>
              <a:rPr lang="en-US" altLang="zh-CN" sz="2400" b="0" i="0">
                <a:solidFill>
                  <a:srgbClr val="000000"/>
                </a:solidFill>
                <a:latin typeface="SimSun" pitchFamily="34" charset="0"/>
                <a:ea typeface="SimSun" pitchFamily="34" charset="-122"/>
                <a:cs typeface="SimSun" pitchFamily="34" charset="-120"/>
              </a:rPr>
              <a:t>1949年后中国社会性</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质变为新民主主义社会</a:t>
            </a:r>
            <a:r>
              <a:rPr lang="en-US" altLang="zh-CN" sz="2400" b="0" i="0" dirty="0">
                <a:solidFill>
                  <a:srgbClr val="000000"/>
                </a:solidFill>
                <a:latin typeface="SimSun" pitchFamily="34" charset="0"/>
                <a:ea typeface="SimSun" pitchFamily="34" charset="-122"/>
                <a:cs typeface="SimSun" pitchFamily="34" charset="-120"/>
              </a:rPr>
              <a:t>，国家命运变为实现民族独立、人民解放</a:t>
            </a:r>
            <a:r>
              <a:rPr lang="en-US" altLang="zh-CN" sz="2400" b="0" i="0">
                <a:solidFill>
                  <a:srgbClr val="000000"/>
                </a:solidFill>
                <a:latin typeface="SimSun" pitchFamily="34" charset="0"/>
                <a:ea typeface="SimSun" pitchFamily="34" charset="-122"/>
                <a:cs typeface="SimSun" pitchFamily="34" charset="-120"/>
              </a:rPr>
              <a:t>，人民成为国家</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的主人</a:t>
            </a:r>
            <a:r>
              <a:rPr lang="en-US" altLang="zh-CN" sz="2400" b="0" i="0" dirty="0">
                <a:solidFill>
                  <a:srgbClr val="000000"/>
                </a:solidFill>
                <a:latin typeface="SimSun" pitchFamily="34" charset="0"/>
                <a:ea typeface="SimSun" pitchFamily="34" charset="-122"/>
                <a:cs typeface="SimSun" pitchFamily="34" charset="-120"/>
              </a:rPr>
              <a:t>，“开辟了中国发展新纪元”准确概括了新中国成立的意义，D正确。</a:t>
            </a:r>
            <a:r>
              <a:rPr lang="en-US" altLang="zh-CN" sz="2400" b="0" i="0">
                <a:solidFill>
                  <a:srgbClr val="000000"/>
                </a:solidFill>
                <a:latin typeface="SimSun" pitchFamily="34" charset="0"/>
                <a:ea typeface="SimSun" pitchFamily="34" charset="-122"/>
                <a:cs typeface="SimSun" pitchFamily="34" charset="-120"/>
              </a:rPr>
              <a:t>A项</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对应辛亥革命</a:t>
            </a:r>
            <a:r>
              <a:rPr lang="en-US" altLang="zh-CN" sz="2400" b="0" i="0" dirty="0">
                <a:solidFill>
                  <a:srgbClr val="000000"/>
                </a:solidFill>
                <a:latin typeface="SimSun" pitchFamily="34" charset="0"/>
                <a:ea typeface="SimSun" pitchFamily="34" charset="-122"/>
                <a:cs typeface="SimSun" pitchFamily="34" charset="-120"/>
              </a:rPr>
              <a:t>，排除；B项对应五四运动，排除；</a:t>
            </a:r>
            <a:r>
              <a:rPr lang="en-US" altLang="zh-CN" sz="2400" b="0" i="0">
                <a:solidFill>
                  <a:srgbClr val="000000"/>
                </a:solidFill>
                <a:latin typeface="SimSun" pitchFamily="34" charset="0"/>
                <a:ea typeface="SimSun" pitchFamily="34" charset="-122"/>
                <a:cs typeface="SimSun" pitchFamily="34" charset="-120"/>
              </a:rPr>
              <a:t>C项是中华人民共和国成立的意</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义</a:t>
            </a:r>
            <a:r>
              <a:rPr lang="en-US" altLang="zh-CN" sz="2400" b="0" i="0" dirty="0">
                <a:solidFill>
                  <a:srgbClr val="000000"/>
                </a:solidFill>
                <a:latin typeface="SimSun" pitchFamily="34" charset="0"/>
                <a:ea typeface="SimSun" pitchFamily="34" charset="-122"/>
                <a:cs typeface="SimSun" pitchFamily="34" charset="-120"/>
              </a:rPr>
              <a:t>，但没有包含材料的全部内容，排除。故选D。</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EX.17_1#e9d92f7c3?vop=1&amp;pid=af9823112&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SimHei" pitchFamily="34" charset="0"/>
                <a:ea typeface="SimHei" pitchFamily="34" charset="-122"/>
                <a:cs typeface="SimHei" pitchFamily="34" charset="-120"/>
              </a:rPr>
              <a:t>易错易混</a:t>
            </a:r>
            <a:endParaRPr lang="en-US" altLang="zh-CN" sz="2400" dirty="0"/>
          </a:p>
          <a:p>
            <a:pPr latinLnBrk="1">
              <a:lnSpc>
                <a:spcPts val="4400"/>
              </a:lnSpc>
            </a:pPr>
            <a:r>
              <a:rPr lang="en-US" altLang="zh-CN" sz="2400" b="0" i="0">
                <a:solidFill>
                  <a:srgbClr val="000000"/>
                </a:solidFill>
                <a:latin typeface="SimHei" pitchFamily="34" charset="0"/>
                <a:ea typeface="楷体" pitchFamily="34" charset="-122"/>
                <a:cs typeface="SimHei" pitchFamily="34" charset="-120"/>
              </a:rPr>
              <a:t>中华人民共和国的成立</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标志着新民主主义革命的基本胜利</a:t>
            </a:r>
            <a:r>
              <a:rPr lang="en-US" altLang="zh-CN" sz="2400" b="0" i="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楷体" pitchFamily="34" charset="-122"/>
                <a:cs typeface="SimHei" pitchFamily="34" charset="-120"/>
              </a:rPr>
              <a:t>我国进入新民主主</a:t>
            </a:r>
          </a:p>
          <a:p>
            <a:pPr latinLnBrk="1">
              <a:lnSpc>
                <a:spcPts val="4200"/>
              </a:lnSpc>
            </a:pPr>
            <a:r>
              <a:rPr lang="en-US" altLang="zh-CN" sz="2400" b="0" i="0">
                <a:solidFill>
                  <a:srgbClr val="000000"/>
                </a:solidFill>
                <a:latin typeface="SimHei" pitchFamily="34" charset="0"/>
                <a:ea typeface="楷体" pitchFamily="34" charset="-122"/>
                <a:cs typeface="SimHei" pitchFamily="34" charset="-120"/>
              </a:rPr>
              <a:t>义社会</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并非进入社会主义社会</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C_4_BD#6e3fc0953?pid=2e1dade3e&amp;color=0,0,0&amp;vtp=1&amp;bt=1&amp;bbb=1"/>
          <p:cNvSpPr/>
          <p:nvPr/>
        </p:nvSpPr>
        <p:spPr>
          <a:xfrm>
            <a:off x="649224" y="859536"/>
            <a:ext cx="10899648" cy="1041400"/>
          </a:xfrm>
          <a:prstGeom prst="rect">
            <a:avLst/>
          </a:prstGeom>
          <a:noFill/>
          <a:ln/>
        </p:spPr>
        <p:txBody>
          <a:bodyPr wrap="none" lIns="0" tIns="0" rIns="0" bIns="0" rtlCol="0" anchor="t"/>
          <a:lstStyle/>
          <a:p>
            <a:pPr algn="l" latinLnBrk="1">
              <a:lnSpc>
                <a:spcPts val="5200"/>
              </a:lnSpc>
            </a:pPr>
            <a:r>
              <a:rPr lang="en-US" altLang="zh-CN" sz="3000" b="1" i="0" u="sng" dirty="0">
                <a:solidFill>
                  <a:srgbClr val="000000"/>
                </a:solidFill>
                <a:latin typeface="Times New Roman" pitchFamily="34" charset="0"/>
                <a:ea typeface="SimHei" pitchFamily="34" charset="-122"/>
                <a:cs typeface="Times New Roman" pitchFamily="34" charset="-120"/>
              </a:rPr>
              <a:t>知识点3</a:t>
            </a:r>
            <a:r>
              <a:rPr lang="en-US" altLang="zh-CN" sz="3000" b="1" i="0" u="sng" dirty="0">
                <a:solidFill>
                  <a:srgbClr val="000000"/>
                </a:solidFill>
                <a:latin typeface="SimSun" pitchFamily="34" charset="0"/>
                <a:ea typeface="SimSun" pitchFamily="34" charset="-122"/>
                <a:cs typeface="SimSun" pitchFamily="34" charset="-120"/>
              </a:rPr>
              <a:t> </a:t>
            </a:r>
            <a:r>
              <a:rPr lang="en-US" altLang="zh-CN" sz="3000" b="1" i="0" u="sng" dirty="0">
                <a:solidFill>
                  <a:srgbClr val="000000"/>
                </a:solidFill>
                <a:latin typeface="Times New Roman" pitchFamily="34" charset="0"/>
                <a:ea typeface="SimHei" pitchFamily="34" charset="-122"/>
                <a:cs typeface="Times New Roman" pitchFamily="34" charset="-120"/>
              </a:rPr>
              <a:t>祖国大陆的完全统一</a:t>
            </a:r>
            <a:endParaRPr lang="en-US" altLang="zh-CN" sz="3000" dirty="0"/>
          </a:p>
        </p:txBody>
      </p:sp>
      <p:sp>
        <p:nvSpPr>
          <p:cNvPr id="3" name="QC_5_BD.18_1#a2ba2dd0d?vop=1&amp;pid=6e3fc0953&amp;color=0,0,0&amp;vtp=1&amp;bbb=1&amp;hb=1"/>
          <p:cNvSpPr/>
          <p:nvPr/>
        </p:nvSpPr>
        <p:spPr>
          <a:xfrm>
            <a:off x="649224" y="1516102"/>
            <a:ext cx="10899648" cy="27097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SimHei" pitchFamily="34" charset="0"/>
                <a:ea typeface="SimHei" pitchFamily="34" charset="-122"/>
                <a:cs typeface="SimHei" pitchFamily="34" charset="-120"/>
              </a:rPr>
              <a:t>6.</a:t>
            </a:r>
            <a:r>
              <a:rPr lang="en-US" altLang="zh-CN" sz="2400" b="0" i="0" dirty="0">
                <a:solidFill>
                  <a:srgbClr val="000000"/>
                </a:solidFill>
                <a:latin typeface="KaiTi" pitchFamily="34" charset="0"/>
                <a:ea typeface="KaiTi" pitchFamily="34" charset="-122"/>
                <a:cs typeface="KaiTi" pitchFamily="34" charset="-120"/>
              </a:rPr>
              <a:t>【2025河南郑州期末】</a:t>
            </a:r>
            <a:r>
              <a:rPr lang="en-US" altLang="zh-CN" sz="2400" b="0" i="0" dirty="0">
                <a:solidFill>
                  <a:srgbClr val="000000"/>
                </a:solidFill>
                <a:latin typeface="SimHei" pitchFamily="34" charset="0"/>
                <a:ea typeface="SimHei" pitchFamily="34" charset="-122"/>
                <a:cs typeface="SimHei" pitchFamily="34" charset="-120"/>
              </a:rPr>
              <a:t>1951年4月，西藏地方政府委派阿沛</a:t>
            </a:r>
            <a:r>
              <a:rPr lang="en-US" altLang="zh-CN" sz="2400" b="0" i="0">
                <a:solidFill>
                  <a:srgbClr val="000000"/>
                </a:solidFill>
                <a:latin typeface="SimHei" pitchFamily="34" charset="0"/>
                <a:ea typeface="SimHei" pitchFamily="34" charset="-122"/>
                <a:cs typeface="SimHei" pitchFamily="34" charset="-120"/>
              </a:rPr>
              <a:t>·阿旺晋美为首席代</a:t>
            </a:r>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表赴北京与中央人民政府谈判</a:t>
            </a:r>
            <a:r>
              <a:rPr lang="en-US" altLang="zh-CN" sz="2400" b="0" i="0" dirty="0">
                <a:solidFill>
                  <a:srgbClr val="000000"/>
                </a:solidFill>
                <a:latin typeface="SimHei" pitchFamily="34" charset="0"/>
                <a:ea typeface="SimHei" pitchFamily="34" charset="-122"/>
                <a:cs typeface="SimHei" pitchFamily="34" charset="-120"/>
              </a:rPr>
              <a:t>。谈判中双方曾反复出现对立、僵持、</a:t>
            </a:r>
            <a:r>
              <a:rPr lang="en-US" altLang="zh-CN" sz="2400" b="0" i="0">
                <a:solidFill>
                  <a:srgbClr val="000000"/>
                </a:solidFill>
                <a:latin typeface="SimHei" pitchFamily="34" charset="0"/>
                <a:ea typeface="SimHei" pitchFamily="34" charset="-122"/>
                <a:cs typeface="SimHei" pitchFamily="34" charset="-120"/>
              </a:rPr>
              <a:t>相互退让，</a:t>
            </a:r>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可谓一波三折</a:t>
            </a:r>
            <a:r>
              <a:rPr lang="en-US" altLang="zh-CN" sz="2400" b="0" i="0" dirty="0">
                <a:solidFill>
                  <a:srgbClr val="000000"/>
                </a:solidFill>
                <a:latin typeface="SimHei" pitchFamily="34" charset="0"/>
                <a:ea typeface="SimHei" pitchFamily="34" charset="-122"/>
                <a:cs typeface="SimHei" pitchFamily="34" charset="-120"/>
              </a:rPr>
              <a:t>。懂大局</a:t>
            </a:r>
            <a:r>
              <a:rPr lang="en-US" altLang="zh-CN" sz="2400" b="0" i="0">
                <a:solidFill>
                  <a:srgbClr val="000000"/>
                </a:solidFill>
                <a:latin typeface="SimHei" pitchFamily="34" charset="0"/>
                <a:ea typeface="SimHei" pitchFamily="34" charset="-122"/>
                <a:cs typeface="SimHei" pitchFamily="34" charset="-120"/>
              </a:rPr>
              <a:t>、善理解的中央人民政府代表与西藏地方政府代表最终签</a:t>
            </a:r>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订了</a:t>
            </a:r>
            <a:r>
              <a:rPr lang="en-US" altLang="zh-CN" sz="2400" b="0" i="0" dirty="0">
                <a:solidFill>
                  <a:srgbClr val="000000"/>
                </a:solidFill>
                <a:latin typeface="SimHei" pitchFamily="34" charset="0"/>
                <a:ea typeface="SimHei" pitchFamily="34" charset="-122"/>
                <a:cs typeface="SimHei" pitchFamily="34" charset="-120"/>
              </a:rPr>
              <a:t>《中央人民政府和西藏地方政府关于和平解放西藏办法的协议</a:t>
            </a:r>
            <a:r>
              <a:rPr lang="en-US" altLang="zh-CN" sz="2400" b="0" i="0">
                <a:solidFill>
                  <a:srgbClr val="000000"/>
                </a:solidFill>
                <a:latin typeface="SimHei" pitchFamily="34" charset="0"/>
                <a:ea typeface="SimHei" pitchFamily="34" charset="-122"/>
                <a:cs typeface="SimHei" pitchFamily="34" charset="-120"/>
              </a:rPr>
              <a:t>》，实现了西</a:t>
            </a:r>
          </a:p>
          <a:p>
            <a:pPr latinLnBrk="1">
              <a:lnSpc>
                <a:spcPts val="4200"/>
              </a:lnSpc>
            </a:pPr>
            <a:r>
              <a:rPr lang="en-US" altLang="zh-CN" sz="2400" b="0" i="0">
                <a:solidFill>
                  <a:srgbClr val="000000"/>
                </a:solidFill>
                <a:latin typeface="SimHei" pitchFamily="34" charset="0"/>
                <a:ea typeface="SimHei" pitchFamily="34" charset="-122"/>
                <a:cs typeface="SimHei" pitchFamily="34" charset="-120"/>
              </a:rPr>
              <a:t>藏的和平解放</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SimHei" pitchFamily="34" charset="-122"/>
                <a:cs typeface="SimHei" pitchFamily="34" charset="-120"/>
              </a:rPr>
              <a:t>这段材料主要反映了(</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endParaRPr lang="en-US" altLang="zh-CN" sz="2400" dirty="0"/>
          </a:p>
        </p:txBody>
      </p:sp>
      <p:sp>
        <p:nvSpPr>
          <p:cNvPr id="4" name="QC_5_AN.19_1#a2ba2dd0d.bracket?vop=1&amp;pid=6e3fc0953&amp;color=0,0,0&amp;vpa=6&amp;vtp=1"/>
          <p:cNvSpPr/>
          <p:nvPr/>
        </p:nvSpPr>
        <p:spPr>
          <a:xfrm>
            <a:off x="5847492" y="3739872"/>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Hei" pitchFamily="34" charset="0"/>
                <a:ea typeface="SimHei" pitchFamily="34" charset="-122"/>
                <a:cs typeface="SimHei" pitchFamily="34" charset="-120"/>
              </a:rPr>
              <a:t>C</a:t>
            </a:r>
            <a:endParaRPr lang="en-US" altLang="zh-CN" sz="2400" dirty="0"/>
          </a:p>
        </p:txBody>
      </p:sp>
      <p:sp>
        <p:nvSpPr>
          <p:cNvPr id="5" name="QC_5_BD.18_2#a2ba2dd0d.choices?vop=1&amp;pid=6e3fc0953&amp;color=0,0,0&amp;vtp=1&amp;bbb=1"/>
          <p:cNvSpPr/>
          <p:nvPr/>
        </p:nvSpPr>
        <p:spPr>
          <a:xfrm>
            <a:off x="649224" y="4259961"/>
            <a:ext cx="10899648" cy="1033399"/>
          </a:xfrm>
          <a:prstGeom prst="rect">
            <a:avLst/>
          </a:prstGeom>
          <a:noFill/>
          <a:ln/>
        </p:spPr>
        <p:txBody>
          <a:bodyPr wrap="none" lIns="0" tIns="0" rIns="0" bIns="0" rtlCol="0" anchor="t"/>
          <a:lstStyle/>
          <a:p>
            <a:pPr latinLnBrk="1">
              <a:lnSpc>
                <a:spcPts val="4400"/>
              </a:lnSpc>
              <a:tabLst>
                <a:tab pos="5555956" algn="l"/>
              </a:tabLst>
            </a:pPr>
            <a:r>
              <a:rPr lang="en-US" altLang="zh-CN" sz="2400" b="0" i="0" dirty="0">
                <a:solidFill>
                  <a:srgbClr val="000000"/>
                </a:solidFill>
                <a:latin typeface="SimHei" pitchFamily="34" charset="0"/>
                <a:ea typeface="SimHei" pitchFamily="34" charset="-122"/>
                <a:cs typeface="SimHei" pitchFamily="34" charset="-120"/>
              </a:rPr>
              <a:t>A</a:t>
            </a:r>
            <a:r>
              <a:rPr lang="en-US" altLang="zh-CN" sz="2400" b="0" i="0">
                <a:solidFill>
                  <a:srgbClr val="000000"/>
                </a:solidFill>
                <a:latin typeface="SimHei" pitchFamily="34" charset="0"/>
                <a:ea typeface="SimHei" pitchFamily="34" charset="-122"/>
                <a:cs typeface="SimHei" pitchFamily="34" charset="-120"/>
              </a:rPr>
              <a:t>.祖国大陆实现和平统一</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B</a:t>
            </a:r>
            <a:r>
              <a:rPr lang="en-US" altLang="zh-CN" sz="2400" b="0" i="0" dirty="0">
                <a:solidFill>
                  <a:srgbClr val="000000"/>
                </a:solidFill>
                <a:latin typeface="SimHei" pitchFamily="34" charset="0"/>
                <a:ea typeface="SimHei" pitchFamily="34" charset="-122"/>
                <a:cs typeface="SimHei" pitchFamily="34" charset="-120"/>
              </a:rPr>
              <a:t>.西藏经济发展快速</a:t>
            </a:r>
            <a:endParaRPr lang="en-US" altLang="zh-CN" sz="2400" dirty="0"/>
          </a:p>
          <a:p>
            <a:pPr latinLnBrk="1">
              <a:lnSpc>
                <a:spcPts val="4200"/>
              </a:lnSpc>
              <a:tabLst>
                <a:tab pos="5555956" algn="l"/>
              </a:tabLst>
            </a:pPr>
            <a:r>
              <a:rPr lang="en-US" altLang="zh-CN" sz="2400" b="0" i="0">
                <a:solidFill>
                  <a:srgbClr val="000000"/>
                </a:solidFill>
                <a:latin typeface="SimHei" pitchFamily="34" charset="0"/>
                <a:ea typeface="SimHei" pitchFamily="34" charset="-122"/>
                <a:cs typeface="SimHei" pitchFamily="34" charset="-120"/>
              </a:rPr>
              <a:t>C.西藏和平解放的艰难性</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D</a:t>
            </a:r>
            <a:r>
              <a:rPr lang="en-US" altLang="zh-CN" sz="2400" b="0" i="0" dirty="0">
                <a:solidFill>
                  <a:srgbClr val="000000"/>
                </a:solidFill>
                <a:latin typeface="SimHei" pitchFamily="34" charset="0"/>
                <a:ea typeface="SimHei" pitchFamily="34" charset="-122"/>
                <a:cs typeface="SimHei" pitchFamily="34" charset="-120"/>
              </a:rPr>
              <a:t>.新中国成立</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0_1#a2ba2dd0d?vop=1&amp;pid=6e3fc0953&amp;color=0,0,0&amp;vtp=1&amp;bt=1&amp;bbb=1&amp;hb=1"/>
          <p:cNvSpPr/>
          <p:nvPr/>
        </p:nvSpPr>
        <p:spPr>
          <a:xfrm>
            <a:off x="649224" y="864000"/>
            <a:ext cx="10899648" cy="21509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本题考查西藏和平解放的艰难性。根据“</a:t>
            </a:r>
            <a:r>
              <a:rPr lang="en-US" altLang="zh-CN" sz="2400" b="0" i="0">
                <a:solidFill>
                  <a:srgbClr val="000000"/>
                </a:solidFill>
                <a:latin typeface="SimSun" pitchFamily="34" charset="0"/>
                <a:ea typeface="SimSun" pitchFamily="34" charset="-122"/>
                <a:cs typeface="SimSun" pitchFamily="34" charset="-120"/>
              </a:rPr>
              <a:t>谈判中双方曾反复出现对立、</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僵持</a:t>
            </a:r>
            <a:r>
              <a:rPr lang="en-US" altLang="zh-CN" sz="2400" b="0" i="0" dirty="0">
                <a:solidFill>
                  <a:srgbClr val="000000"/>
                </a:solidFill>
                <a:latin typeface="SimSun" pitchFamily="34" charset="0"/>
                <a:ea typeface="SimSun" pitchFamily="34" charset="-122"/>
                <a:cs typeface="SimSun" pitchFamily="34" charset="-120"/>
              </a:rPr>
              <a:t>、相互退让，可谓一波三折”可知</a:t>
            </a:r>
            <a:r>
              <a:rPr lang="en-US" altLang="zh-CN" sz="2400" b="0" i="0">
                <a:solidFill>
                  <a:srgbClr val="000000"/>
                </a:solidFill>
                <a:latin typeface="SimSun" pitchFamily="34" charset="0"/>
                <a:ea typeface="SimSun" pitchFamily="34" charset="-122"/>
                <a:cs typeface="SimSun" pitchFamily="34" charset="-120"/>
              </a:rPr>
              <a:t>，关于西藏和平解放的谈判中双方曾有多</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次对立</a:t>
            </a:r>
            <a:r>
              <a:rPr lang="en-US" altLang="zh-CN" sz="2400" b="0" i="0" dirty="0">
                <a:solidFill>
                  <a:srgbClr val="000000"/>
                </a:solidFill>
                <a:latin typeface="SimSun" pitchFamily="34" charset="0"/>
                <a:ea typeface="SimSun" pitchFamily="34" charset="-122"/>
                <a:cs typeface="SimSun" pitchFamily="34" charset="-120"/>
              </a:rPr>
              <a:t>，但通过协商，最终实现了西藏的和平解放</a:t>
            </a:r>
            <a:r>
              <a:rPr lang="en-US" altLang="zh-CN" sz="2400" b="0" i="0">
                <a:solidFill>
                  <a:srgbClr val="000000"/>
                </a:solidFill>
                <a:latin typeface="SimSun" pitchFamily="34" charset="0"/>
                <a:ea typeface="SimSun" pitchFamily="34" charset="-122"/>
                <a:cs typeface="SimSun" pitchFamily="34" charset="-120"/>
              </a:rPr>
              <a:t>。这说明了西藏和平解放的艰</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难性</a:t>
            </a:r>
            <a:r>
              <a:rPr lang="en-US" altLang="zh-CN" sz="2400" b="0" i="0" dirty="0">
                <a:solidFill>
                  <a:srgbClr val="000000"/>
                </a:solidFill>
                <a:latin typeface="SimSun" pitchFamily="34" charset="0"/>
                <a:ea typeface="SimSun" pitchFamily="34" charset="-122"/>
                <a:cs typeface="SimSun" pitchFamily="34" charset="-120"/>
              </a:rPr>
              <a:t>。故选C。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C_3#b10aa2c7a?pid=538fd91ee&amp;color=0,0,0&amp;tib=255,255,255&amp;vtp=1&amp;bt=1" descr="preencoded.png"/>
          <p:cNvPicPr>
            <a:picLocks noChangeAspect="1"/>
          </p:cNvPicPr>
          <p:nvPr/>
        </p:nvPicPr>
        <p:blipFill>
          <a:blip r:embed="rId3"/>
          <a:stretch>
            <a:fillRect/>
          </a:stretch>
        </p:blipFill>
        <p:spPr>
          <a:xfrm>
            <a:off x="667512" y="859536"/>
            <a:ext cx="2734056" cy="630936"/>
          </a:xfrm>
          <a:prstGeom prst="rect">
            <a:avLst/>
          </a:prstGeom>
        </p:spPr>
      </p:pic>
      <p:sp>
        <p:nvSpPr>
          <p:cNvPr id="3" name="C_3_BD#b10aa2c7a?pid=538fd91ee&amp;color=255,255,255&amp;vtp=1&amp;bbb=1"/>
          <p:cNvSpPr/>
          <p:nvPr/>
        </p:nvSpPr>
        <p:spPr>
          <a:xfrm>
            <a:off x="1188720" y="914400"/>
            <a:ext cx="881063" cy="539496"/>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方正兰亭纤黑_GBK" pitchFamily="34" charset="0"/>
                <a:ea typeface="方正兰亭纤黑_GBK" pitchFamily="34" charset="-122"/>
                <a:cs typeface="方正兰亭纤黑_GBK" pitchFamily="34" charset="-120"/>
              </a:rPr>
              <a:t>中考</a:t>
            </a:r>
            <a:endParaRPr lang="en-US" altLang="zh-CN" sz="2800" dirty="0"/>
          </a:p>
        </p:txBody>
      </p:sp>
      <p:sp>
        <p:nvSpPr>
          <p:cNvPr id="4" name="C_3_BD#b10aa2c7a?pid=538fd91ee&amp;color=255,255,255&amp;vtp=1&amp;bbb=1"/>
          <p:cNvSpPr/>
          <p:nvPr/>
        </p:nvSpPr>
        <p:spPr>
          <a:xfrm>
            <a:off x="2660904" y="914400"/>
            <a:ext cx="881063" cy="539496"/>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方正兰亭纤黑_GBK" pitchFamily="34" charset="0"/>
                <a:ea typeface="方正兰亭纤黑_GBK" pitchFamily="34" charset="-122"/>
                <a:cs typeface="方正兰亭纤黑_GBK" pitchFamily="34" charset="-120"/>
              </a:rPr>
              <a:t>模拟</a:t>
            </a:r>
            <a:endParaRPr lang="en-US" altLang="zh-CN" sz="2800" dirty="0"/>
          </a:p>
        </p:txBody>
      </p:sp>
      <p:sp>
        <p:nvSpPr>
          <p:cNvPr id="5" name="QC_4_BD.21_1#df5a3b6c0?vop=1&amp;pid=b10aa2c7a&amp;color=0,0,0&amp;vtp=1&amp;bbb=1&amp;hb=1"/>
          <p:cNvSpPr/>
          <p:nvPr/>
        </p:nvSpPr>
        <p:spPr>
          <a:xfrm>
            <a:off x="649224" y="1460500"/>
            <a:ext cx="10894782" cy="1033399"/>
          </a:xfrm>
          <a:prstGeom prst="rect">
            <a:avLst/>
          </a:prstGeom>
          <a:noFill/>
          <a:ln/>
        </p:spPr>
        <p:txBody>
          <a:bodyPr wrap="none" lIns="0" tIns="0" rIns="0" bIns="0" rtlCol="0" anchor="t"/>
          <a:lstStyle/>
          <a:p>
            <a:pPr algn="l" latinLnBrk="1">
              <a:lnSpc>
                <a:spcPts val="4400"/>
              </a:lnSpc>
            </a:pPr>
            <a:r>
              <a:rPr lang="en-US" altLang="zh-CN" sz="2400" b="0" i="0">
                <a:solidFill>
                  <a:srgbClr val="FF0000"/>
                </a:solidFill>
                <a:latin typeface="SimHei" pitchFamily="34" charset="0"/>
                <a:ea typeface="SimHei" pitchFamily="34" charset="-122"/>
                <a:cs typeface="SimHei" pitchFamily="34" charset="-120"/>
              </a:rPr>
              <a:t>1.</a:t>
            </a:r>
            <a:r>
              <a:rPr lang="en-US" altLang="zh-CN" sz="900" b="0" i="0" kern="0">
                <a:solidFill>
                  <a:srgbClr val="FFFFFF"/>
                </a:solidFill>
                <a:latin typeface="SimSun" panose="02010600030101010101" pitchFamily="2" charset="-122"/>
                <a:ea typeface="SimHei" pitchFamily="34" charset="-122"/>
                <a:cs typeface="SimHei" pitchFamily="34" charset="-120"/>
              </a:rPr>
              <a:t>                </a:t>
            </a:r>
            <a:r>
              <a:rPr lang="en-US" altLang="zh-CN" sz="2400" b="1" i="0">
                <a:solidFill>
                  <a:srgbClr val="000000"/>
                </a:solidFill>
                <a:latin typeface="SimHei" pitchFamily="34" charset="0"/>
                <a:ea typeface="SimHei" pitchFamily="34" charset="-122"/>
                <a:cs typeface="SimHei" pitchFamily="34" charset="-120"/>
              </a:rPr>
              <a:t>情境性试题</a:t>
            </a:r>
            <a:r>
              <a:rPr lang="en-US" altLang="zh-CN" sz="2400" b="0" i="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KaiTi" pitchFamily="34" charset="0"/>
                <a:ea typeface="KaiTi" pitchFamily="34" charset="-122"/>
                <a:cs typeface="KaiTi" pitchFamily="34" charset="-120"/>
              </a:rPr>
              <a:t>【2025安徽滁州二模</a:t>
            </a:r>
            <a:r>
              <a:rPr lang="en-US" altLang="zh-CN" sz="2400" b="0" i="0">
                <a:solidFill>
                  <a:srgbClr val="000000"/>
                </a:solidFill>
                <a:latin typeface="KaiTi" pitchFamily="34" charset="0"/>
                <a:ea typeface="KaiTi" pitchFamily="34" charset="-122"/>
                <a:cs typeface="KaiTi" pitchFamily="34" charset="-120"/>
              </a:rPr>
              <a:t>】</a:t>
            </a:r>
            <a:r>
              <a:rPr lang="en-US" altLang="zh-CN" sz="2400" b="0" i="0">
                <a:solidFill>
                  <a:srgbClr val="000000"/>
                </a:solidFill>
                <a:latin typeface="SimHei" pitchFamily="34" charset="0"/>
                <a:ea typeface="SimHei" pitchFamily="34" charset="-122"/>
                <a:cs typeface="SimHei" pitchFamily="34" charset="-120"/>
              </a:rPr>
              <a:t>某同学制作了下面的资料来探究中国</a:t>
            </a:r>
          </a:p>
          <a:p>
            <a:pPr latinLnBrk="1">
              <a:lnSpc>
                <a:spcPts val="4200"/>
              </a:lnSpc>
            </a:pPr>
            <a:r>
              <a:rPr lang="en-US" altLang="zh-CN" sz="2400" b="0" i="0">
                <a:solidFill>
                  <a:srgbClr val="000000"/>
                </a:solidFill>
                <a:latin typeface="SimHei" pitchFamily="34" charset="0"/>
                <a:ea typeface="SimHei" pitchFamily="34" charset="-122"/>
                <a:cs typeface="SimHei" pitchFamily="34" charset="-120"/>
              </a:rPr>
              <a:t>共产党百年奋斗的历程</a:t>
            </a:r>
            <a:r>
              <a:rPr lang="en-US" altLang="zh-CN" sz="2400" b="0" i="0" dirty="0">
                <a:solidFill>
                  <a:srgbClr val="000000"/>
                </a:solidFill>
                <a:latin typeface="SimHei" pitchFamily="34" charset="0"/>
                <a:ea typeface="SimHei" pitchFamily="34" charset="-122"/>
                <a:cs typeface="SimHei" pitchFamily="34" charset="-120"/>
              </a:rPr>
              <a:t>。据此可知，</a:t>
            </a:r>
            <a:r>
              <a:rPr lang="en-US" altLang="zh-CN" sz="2400" b="0" i="0">
                <a:solidFill>
                  <a:srgbClr val="000000"/>
                </a:solidFill>
                <a:latin typeface="SimHei" pitchFamily="34" charset="0"/>
                <a:ea typeface="SimHei" pitchFamily="34" charset="-122"/>
                <a:cs typeface="SimHei" pitchFamily="34" charset="-120"/>
              </a:rPr>
              <a:t>中国共产党始终坚持</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Sun" pitchFamily="34" charset="0"/>
                <a:ea typeface="SimSun" pitchFamily="34" charset="-122"/>
                <a:cs typeface="SimSun" pitchFamily="34" charset="-120"/>
              </a:rPr>
              <a:t> </a:t>
            </a:r>
            <a:endParaRPr lang="en-US" altLang="zh-CN" sz="2400" dirty="0"/>
          </a:p>
        </p:txBody>
      </p:sp>
      <p:pic>
        <p:nvPicPr>
          <p:cNvPr id="6" name="QC_4_BD.21_1#df5a3b6c0?vop=1&amp;pid=b10aa2c7a&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3200" y="1510792"/>
            <a:ext cx="896112" cy="448056"/>
          </a:xfrm>
          <a:prstGeom prst="rect">
            <a:avLst/>
          </a:prstGeom>
          <a:noFill/>
          <a:extLst>
            <a:ext uri="{909E8E84-426E-40DD-AFC4-6F175D3DCCD1}">
              <a14:hiddenFill xmlns:a14="http://schemas.microsoft.com/office/drawing/2010/main">
                <a:solidFill>
                  <a:schemeClr val="accent1">
                    <a:alpha val="0"/>
                  </a:schemeClr>
                </a:solidFill>
              </a14:hiddenFill>
            </a:ext>
          </a:extLst>
        </p:spPr>
      </p:pic>
      <p:graphicFrame>
        <p:nvGraphicFramePr>
          <p:cNvPr id="19" name="QC_4_BD.21_2#df5a3b6c0?colgroup=14,20&amp;vop=1&amp;pid=b10aa2c7a&amp;color=0,0,0&amp;vtp=1&amp;bbb=1&amp;hb=1"/>
          <p:cNvGraphicFramePr>
            <a:graphicFrameLocks noGrp="1"/>
          </p:cNvGraphicFramePr>
          <p:nvPr>
            <p:extLst>
              <p:ext uri="{D42A27DB-BD31-4B8C-83A1-F6EECF244321}">
                <p14:modId xmlns:p14="http://schemas.microsoft.com/office/powerpoint/2010/main" val="3805803986"/>
              </p:ext>
            </p:extLst>
          </p:nvPr>
        </p:nvGraphicFramePr>
        <p:xfrm>
          <a:off x="649224" y="2627630"/>
          <a:ext cx="10872216" cy="1933829"/>
        </p:xfrm>
        <a:graphic>
          <a:graphicData uri="http://schemas.openxmlformats.org/drawingml/2006/table">
            <a:tbl>
              <a:tblPr/>
              <a:tblGrid>
                <a:gridCol w="4462272">
                  <a:extLst>
                    <a:ext uri="{9D8B030D-6E8A-4147-A177-3AD203B41FA5}">
                      <a16:colId xmlns:a16="http://schemas.microsoft.com/office/drawing/2014/main" val="20000"/>
                    </a:ext>
                  </a:extLst>
                </a:gridCol>
                <a:gridCol w="6409944">
                  <a:extLst>
                    <a:ext uri="{9D8B030D-6E8A-4147-A177-3AD203B41FA5}">
                      <a16:colId xmlns:a16="http://schemas.microsoft.com/office/drawing/2014/main" val="20001"/>
                    </a:ext>
                  </a:extLst>
                </a:gridCol>
              </a:tblGrid>
              <a:tr h="1933829">
                <a:tc>
                  <a:txBody>
                    <a:bodyPr/>
                    <a:lstStyle/>
                    <a:p>
                      <a:pPr marL="0" indent="0" algn="l" latinLnBrk="1" hangingPunct="0">
                        <a:lnSpc>
                          <a:spcPts val="3800"/>
                        </a:lnSpc>
                      </a:pPr>
                      <a:r>
                        <a:rPr lang="en-US" altLang="zh-CN" sz="2400" b="1" i="0" dirty="0">
                          <a:solidFill>
                            <a:srgbClr val="000000"/>
                          </a:solidFill>
                          <a:latin typeface="SimHei" pitchFamily="34" charset="0"/>
                          <a:ea typeface="SimHei" pitchFamily="34" charset="-122"/>
                          <a:cs typeface="SimHei" pitchFamily="34" charset="-120"/>
                        </a:rPr>
                        <a:t>资料一</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SimHei" pitchFamily="34" charset="0"/>
                          <a:ea typeface="SimHei" pitchFamily="34" charset="-122"/>
                          <a:cs typeface="SimHei" pitchFamily="34" charset="-120"/>
                        </a:rPr>
                        <a:t>1923年</a:t>
                      </a:r>
                      <a:r>
                        <a:rPr lang="en-US" altLang="zh-CN" sz="2400" b="0" i="0" spc="-10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SimHei" pitchFamily="34" charset="-122"/>
                          <a:cs typeface="SimHei" pitchFamily="34" charset="-120"/>
                        </a:rPr>
                        <a:t>中国共产党召</a:t>
                      </a:r>
                    </a:p>
                    <a:p>
                      <a:pPr marL="0" indent="0" algn="l" latinLnBrk="1" hangingPunct="0">
                        <a:lnSpc>
                          <a:spcPts val="3800"/>
                        </a:lnSpc>
                      </a:pPr>
                      <a:r>
                        <a:rPr lang="en-US" altLang="zh-CN" sz="2400" b="0" i="0">
                          <a:solidFill>
                            <a:srgbClr val="000000"/>
                          </a:solidFill>
                          <a:latin typeface="SimHei" pitchFamily="34" charset="0"/>
                          <a:ea typeface="SimHei" pitchFamily="34" charset="-122"/>
                          <a:cs typeface="SimHei" pitchFamily="34" charset="-120"/>
                        </a:rPr>
                        <a:t>开第三次全国代表大会</a:t>
                      </a:r>
                      <a:r>
                        <a:rPr lang="en-US" altLang="zh-CN" sz="2400" b="0" i="0" spc="-10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SimHei" pitchFamily="34" charset="-122"/>
                          <a:cs typeface="SimHei" pitchFamily="34" charset="-120"/>
                        </a:rPr>
                        <a:t>正式决</a:t>
                      </a:r>
                    </a:p>
                    <a:p>
                      <a:pPr marL="0" lvl="0" indent="0" algn="l" latinLnBrk="1" hangingPunct="0">
                        <a:lnSpc>
                          <a:spcPts val="3600"/>
                        </a:lnSpc>
                      </a:pPr>
                      <a:r>
                        <a:rPr lang="en-US" altLang="zh-CN" sz="2400" b="0" i="0">
                          <a:solidFill>
                            <a:srgbClr val="000000"/>
                          </a:solidFill>
                          <a:latin typeface="SimHei" pitchFamily="34" charset="0"/>
                          <a:ea typeface="SimHei" pitchFamily="34" charset="-122"/>
                          <a:cs typeface="SimHei" pitchFamily="34" charset="-120"/>
                        </a:rPr>
                        <a:t>定同孙中山领导的国民党合作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1" i="0">
                          <a:solidFill>
                            <a:srgbClr val="000000"/>
                          </a:solidFill>
                          <a:latin typeface="SimHei" pitchFamily="34" charset="0"/>
                          <a:ea typeface="SimHei" pitchFamily="34" charset="-122"/>
                          <a:cs typeface="SimHei" pitchFamily="34" charset="-120"/>
                        </a:rPr>
                        <a:t>资料二</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中国人民政治协商会议第一届全体会议</a:t>
                      </a:r>
                    </a:p>
                    <a:p>
                      <a:pPr marL="0" indent="0" algn="l" latinLnBrk="1" hangingPunct="0">
                        <a:lnSpc>
                          <a:spcPts val="3800"/>
                        </a:lnSpc>
                      </a:pPr>
                      <a:r>
                        <a:rPr lang="en-US" altLang="zh-CN" sz="2400" b="0" i="0">
                          <a:solidFill>
                            <a:srgbClr val="000000"/>
                          </a:solidFill>
                          <a:latin typeface="SimHei" pitchFamily="34" charset="0"/>
                          <a:ea typeface="SimHei" pitchFamily="34" charset="-122"/>
                          <a:cs typeface="SimHei" pitchFamily="34" charset="-120"/>
                        </a:rPr>
                        <a:t>代表名单中</a:t>
                      </a:r>
                      <a:r>
                        <a:rPr lang="en-US" altLang="zh-CN" sz="2400" b="0" i="0" spc="-10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有中国共产党</a:t>
                      </a:r>
                      <a:r>
                        <a:rPr lang="en-US" altLang="zh-CN" sz="2400" b="0" i="0" spc="-10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各民主党派</a:t>
                      </a:r>
                      <a:r>
                        <a:rPr lang="en-US" altLang="zh-CN" sz="2400" b="0" i="0" spc="-10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SimHei" pitchFamily="34" charset="-122"/>
                          <a:cs typeface="SimHei" pitchFamily="34" charset="-120"/>
                        </a:rPr>
                        <a:t>各</a:t>
                      </a:r>
                    </a:p>
                    <a:p>
                      <a:pPr marL="0" indent="0" algn="l" latinLnBrk="1" hangingPunct="0">
                        <a:lnSpc>
                          <a:spcPts val="3800"/>
                        </a:lnSpc>
                      </a:pPr>
                      <a:r>
                        <a:rPr lang="en-US" altLang="zh-CN" sz="2400" b="0" i="0">
                          <a:solidFill>
                            <a:srgbClr val="000000"/>
                          </a:solidFill>
                          <a:latin typeface="SimHei" pitchFamily="34" charset="0"/>
                          <a:ea typeface="SimHei" pitchFamily="34" charset="-122"/>
                          <a:cs typeface="SimHei" pitchFamily="34" charset="-120"/>
                        </a:rPr>
                        <a:t>人民团体</a:t>
                      </a:r>
                      <a:r>
                        <a:rPr lang="en-US" altLang="zh-CN" sz="2400" b="0" i="0" spc="-10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国内少数民族</a:t>
                      </a:r>
                      <a:r>
                        <a:rPr lang="en-US" altLang="zh-CN" sz="2400" b="0" i="0" spc="-10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国外华侨等各方</a:t>
                      </a:r>
                      <a:endParaRPr lang="en-US" altLang="zh-CN" sz="1200" dirty="0"/>
                    </a:p>
                    <a:p>
                      <a:pPr marL="0" lvl="0" indent="0" algn="l" latinLnBrk="1" hangingPunct="0">
                        <a:lnSpc>
                          <a:spcPts val="3600"/>
                        </a:lnSpc>
                      </a:pPr>
                      <a:r>
                        <a:rPr lang="en-US" altLang="zh-CN" sz="2400" b="0" i="0">
                          <a:solidFill>
                            <a:srgbClr val="000000"/>
                          </a:solidFill>
                          <a:latin typeface="SimHei" pitchFamily="34" charset="0"/>
                          <a:ea typeface="SimHei" pitchFamily="34" charset="-122"/>
                          <a:cs typeface="SimHei" pitchFamily="34" charset="-120"/>
                        </a:rPr>
                        <a:t>代表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8" name="QC_4_AN.22_1#df5a3b6c0.bracket?vop=1&amp;pid=b10aa2c7a&amp;color=0,0,0&amp;vpa=7&amp;vtp=1"/>
          <p:cNvSpPr/>
          <p:nvPr/>
        </p:nvSpPr>
        <p:spPr>
          <a:xfrm>
            <a:off x="8743093" y="2007870"/>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Hei" pitchFamily="34" charset="0"/>
                <a:ea typeface="SimHei" pitchFamily="34" charset="-122"/>
                <a:cs typeface="SimHei" pitchFamily="34" charset="-120"/>
              </a:rPr>
              <a:t>D</a:t>
            </a:r>
            <a:endParaRPr lang="en-US" altLang="zh-CN" sz="2400" dirty="0"/>
          </a:p>
        </p:txBody>
      </p:sp>
      <p:sp>
        <p:nvSpPr>
          <p:cNvPr id="9" name="QC_4_BD.21_3#df5a3b6c0.choices?vop=1&amp;pid=b10aa2c7a&amp;color=0,0,0&amp;vtp=1&amp;bbb=1"/>
          <p:cNvSpPr/>
          <p:nvPr/>
        </p:nvSpPr>
        <p:spPr>
          <a:xfrm>
            <a:off x="649224" y="4697730"/>
            <a:ext cx="10899648" cy="484124"/>
          </a:xfrm>
          <a:prstGeom prst="rect">
            <a:avLst/>
          </a:prstGeom>
          <a:noFill/>
          <a:ln/>
        </p:spPr>
        <p:txBody>
          <a:bodyPr wrap="none" lIns="0" tIns="0" rIns="0" bIns="0" rtlCol="0" anchor="t"/>
          <a:lstStyle/>
          <a:p>
            <a:pPr latinLnBrk="1">
              <a:lnSpc>
                <a:spcPts val="4300"/>
              </a:lnSpc>
              <a:tabLst>
                <a:tab pos="2784328" algn="l"/>
                <a:tab pos="5555956" algn="l"/>
                <a:tab pos="8327585" algn="l"/>
              </a:tabLst>
            </a:pPr>
            <a:r>
              <a:rPr lang="en-US" altLang="zh-CN" sz="2400" b="0" i="0" dirty="0">
                <a:solidFill>
                  <a:srgbClr val="000000"/>
                </a:solidFill>
                <a:latin typeface="SimHei" pitchFamily="34" charset="0"/>
                <a:ea typeface="SimHei" pitchFamily="34" charset="-122"/>
                <a:cs typeface="SimHei" pitchFamily="34" charset="-120"/>
              </a:rPr>
              <a:t>A</a:t>
            </a:r>
            <a:r>
              <a:rPr lang="en-US" altLang="zh-CN" sz="2400" b="0" i="0">
                <a:solidFill>
                  <a:srgbClr val="000000"/>
                </a:solidFill>
                <a:latin typeface="SimHei" pitchFamily="34" charset="0"/>
                <a:ea typeface="SimHei" pitchFamily="34" charset="-122"/>
                <a:cs typeface="SimHei" pitchFamily="34" charset="-120"/>
              </a:rPr>
              <a:t>.敢于斗争</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B.人民至上</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C.理论创新</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D</a:t>
            </a:r>
            <a:r>
              <a:rPr lang="en-US" altLang="zh-CN" sz="2400" b="0" i="0" dirty="0">
                <a:solidFill>
                  <a:srgbClr val="000000"/>
                </a:solidFill>
                <a:latin typeface="SimHei" pitchFamily="34" charset="0"/>
                <a:ea typeface="SimHei" pitchFamily="34" charset="-122"/>
                <a:cs typeface="SimHei" pitchFamily="34" charset="-120"/>
              </a:rPr>
              <a:t>.统一战线</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3_1#df5a3b6c0?vop=1&amp;pid=b10aa2c7a&amp;color=0,0,0&amp;vtp=1&amp;bt=1&amp;bbb=1"/>
          <p:cNvSpPr/>
          <p:nvPr/>
        </p:nvSpPr>
        <p:spPr>
          <a:xfrm>
            <a:off x="649224" y="864000"/>
            <a:ext cx="10899648" cy="484124"/>
          </a:xfrm>
          <a:prstGeom prst="rect">
            <a:avLst/>
          </a:prstGeom>
          <a:noFill/>
          <a:ln/>
        </p:spPr>
        <p:txBody>
          <a:bodyPr wrap="none" lIns="0" tIns="0" rIns="0" bIns="0" rtlCol="0" anchor="t"/>
          <a:lstStyle/>
          <a:p>
            <a:pPr algn="l" latinLnBrk="1">
              <a:lnSpc>
                <a:spcPts val="43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本题考查中共三大与中国人民政治协商会议第一届全体会议。</a:t>
            </a:r>
            <a:endParaRPr lang="en-US" altLang="zh-CN" sz="2400" dirty="0"/>
          </a:p>
        </p:txBody>
      </p:sp>
      <p:graphicFrame>
        <p:nvGraphicFramePr>
          <p:cNvPr id="20" name="QC_4_AS.23_2#df5a3b6c0?colgroup=1,22,9&amp;vop=1&amp;pid=b10aa2c7a&amp;color=0,0,0&amp;vtp=1&amp;bbb=1&amp;hb=1"/>
          <p:cNvGraphicFramePr>
            <a:graphicFrameLocks noGrp="1"/>
          </p:cNvGraphicFramePr>
          <p:nvPr>
            <p:extLst>
              <p:ext uri="{D42A27DB-BD31-4B8C-83A1-F6EECF244321}">
                <p14:modId xmlns:p14="http://schemas.microsoft.com/office/powerpoint/2010/main" val="739594938"/>
              </p:ext>
            </p:extLst>
          </p:nvPr>
        </p:nvGraphicFramePr>
        <p:xfrm>
          <a:off x="649224" y="1483887"/>
          <a:ext cx="10899911" cy="2910459"/>
        </p:xfrm>
        <a:graphic>
          <a:graphicData uri="http://schemas.openxmlformats.org/drawingml/2006/table">
            <a:tbl>
              <a:tblPr/>
              <a:tblGrid>
                <a:gridCol w="673657">
                  <a:extLst>
                    <a:ext uri="{9D8B030D-6E8A-4147-A177-3AD203B41FA5}">
                      <a16:colId xmlns:a16="http://schemas.microsoft.com/office/drawing/2014/main" val="20000"/>
                    </a:ext>
                  </a:extLst>
                </a:gridCol>
                <a:gridCol w="97400">
                  <a:extLst>
                    <a:ext uri="{9D8B030D-6E8A-4147-A177-3AD203B41FA5}">
                      <a16:colId xmlns:a16="http://schemas.microsoft.com/office/drawing/2014/main" val="20001"/>
                    </a:ext>
                  </a:extLst>
                </a:gridCol>
                <a:gridCol w="6925195">
                  <a:extLst>
                    <a:ext uri="{9D8B030D-6E8A-4147-A177-3AD203B41FA5}">
                      <a16:colId xmlns:a16="http://schemas.microsoft.com/office/drawing/2014/main" val="20002"/>
                    </a:ext>
                  </a:extLst>
                </a:gridCol>
                <a:gridCol w="3080859">
                  <a:extLst>
                    <a:ext uri="{9D8B030D-6E8A-4147-A177-3AD203B41FA5}">
                      <a16:colId xmlns:a16="http://schemas.microsoft.com/office/drawing/2014/main" val="20003"/>
                    </a:ext>
                  </a:extLst>
                </a:gridCol>
                <a:gridCol w="25400">
                  <a:extLst>
                    <a:ext uri="{9D8B030D-6E8A-4147-A177-3AD203B41FA5}">
                      <a16:colId xmlns:a16="http://schemas.microsoft.com/office/drawing/2014/main" val="20004"/>
                    </a:ext>
                  </a:extLst>
                </a:gridCol>
                <a:gridCol w="97400">
                  <a:extLst>
                    <a:ext uri="{9D8B030D-6E8A-4147-A177-3AD203B41FA5}">
                      <a16:colId xmlns:a16="http://schemas.microsoft.com/office/drawing/2014/main" val="20005"/>
                    </a:ext>
                  </a:extLst>
                </a:gridCol>
              </a:tblGrid>
              <a:tr h="970153">
                <a:tc rowSpan="2" gridSpan="2">
                  <a:txBody>
                    <a:bodyPr/>
                    <a:lstStyle/>
                    <a:p>
                      <a:pPr marL="0" indent="0" algn="ctr"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材料</a:t>
                      </a:r>
                    </a:p>
                    <a:p>
                      <a:pPr marL="0" lvl="0" indent="0" algn="ctr"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xBody>
                    <a:bodyPr/>
                    <a:lstStyle/>
                    <a:p>
                      <a:endParaRPr lang="zh-CN"/>
                    </a:p>
                  </a:txBody>
                  <a:tcPr/>
                </a:tc>
                <a:tc>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“中国共产党召开第三次全国代表大会</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正式决定</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同孙中山领导的国民党合作</a:t>
                      </a:r>
                      <a:r>
                        <a:rPr lang="en-US" altLang="zh-CN" sz="2400" b="0" i="0" dirty="0">
                          <a:solidFill>
                            <a:srgbClr val="000000"/>
                          </a:solidFill>
                          <a:latin typeface="SimSun" pitchFamily="34" charset="0"/>
                          <a:ea typeface="SimSun" pitchFamily="34" charset="-122"/>
                          <a:cs typeface="SimSu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国共第一次合作</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建立</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革命统一战线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970153">
                <a:tc gridSpan="2" vMerge="1">
                  <a:txBody>
                    <a:bodyPr/>
                    <a:lstStyle/>
                    <a:p>
                      <a:endParaRPr lang="zh-CN"/>
                    </a:p>
                  </a:txBody>
                  <a:tcPr/>
                </a:tc>
                <a:tc hMerge="1" vMerge="1">
                  <a:txBody>
                    <a:bodyPr/>
                    <a:lstStyle/>
                    <a:p>
                      <a:endParaRPr lang="zh-CN"/>
                    </a:p>
                  </a:txBody>
                  <a:tcPr/>
                </a:tc>
                <a:tc>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“有中国共产党</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各民主党派</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各人民团体</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国内</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少数民族</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国外华侨等各方代表”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indent="0" algn="l"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中国共产党坚持人民民</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主统一战线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1"/>
                  </a:ext>
                </a:extLst>
              </a:tr>
              <a:tr h="970153">
                <a:tc gridSpan="2">
                  <a:txBody>
                    <a:bodyPr/>
                    <a:lstStyle/>
                    <a:p>
                      <a:pPr marL="0" indent="0" algn="ctr" latinLnBrk="1" hangingPunct="0">
                        <a:lnSpc>
                          <a:spcPts val="3800"/>
                        </a:lnSpc>
                      </a:pPr>
                      <a:r>
                        <a:rPr lang="en-US" altLang="zh-CN" sz="2400" b="0" i="0">
                          <a:solidFill>
                            <a:srgbClr val="000000"/>
                          </a:solidFill>
                          <a:latin typeface="SimSun" pitchFamily="34" charset="0"/>
                          <a:ea typeface="SimSun" pitchFamily="34" charset="-122"/>
                          <a:cs typeface="SimSun" pitchFamily="34" charset="-120"/>
                        </a:rPr>
                        <a:t>选项</a:t>
                      </a:r>
                    </a:p>
                    <a:p>
                      <a:pPr marL="0" lvl="0" indent="0" algn="ctr"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4">
                  <a:txBody>
                    <a:bodyPr/>
                    <a:lstStyle/>
                    <a:p>
                      <a:pPr marL="0" indent="0" algn="l" latinLnBrk="1" hangingPunct="0">
                        <a:lnSpc>
                          <a:spcPts val="3800"/>
                        </a:lnSpc>
                      </a:pPr>
                      <a:r>
                        <a:rPr lang="en-US" altLang="zh-CN" sz="2400" b="0" i="0" dirty="0">
                          <a:solidFill>
                            <a:srgbClr val="000000"/>
                          </a:solidFill>
                          <a:latin typeface="SimSun" pitchFamily="34" charset="0"/>
                          <a:ea typeface="SimSun" pitchFamily="34" charset="-122"/>
                          <a:cs typeface="SimSun" pitchFamily="34" charset="-120"/>
                        </a:rPr>
                        <a:t>两则资料共同说明</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中国共产党始终坚持统一战线</a:t>
                      </a:r>
                      <a:r>
                        <a:rPr lang="en-US" altLang="zh-CN" sz="2400" b="0" i="0" spc="-100">
                          <a:solidFill>
                            <a:srgbClr val="000000"/>
                          </a:solidFill>
                          <a:latin typeface="SimSun" pitchFamily="34" charset="0"/>
                          <a:ea typeface="SimSun" pitchFamily="34" charset="-122"/>
                          <a:cs typeface="SimSun" pitchFamily="34" charset="-120"/>
                        </a:rPr>
                        <a:t>，</a:t>
                      </a:r>
                      <a:r>
                        <a:rPr lang="en-US" altLang="zh-CN" sz="2400" b="0" i="0">
                          <a:solidFill>
                            <a:srgbClr val="000000"/>
                          </a:solidFill>
                          <a:latin typeface="SimSun" pitchFamily="34" charset="0"/>
                          <a:ea typeface="SimSun" pitchFamily="34" charset="-122"/>
                          <a:cs typeface="SimSun" pitchFamily="34" charset="-120"/>
                        </a:rPr>
                        <a:t>即团结一切可以团结</a:t>
                      </a:r>
                    </a:p>
                    <a:p>
                      <a:pPr marL="0" lvl="0" indent="0" algn="l" latinLnBrk="1" hangingPunct="0">
                        <a:lnSpc>
                          <a:spcPts val="3600"/>
                        </a:lnSpc>
                      </a:pPr>
                      <a:r>
                        <a:rPr lang="en-US" altLang="zh-CN" sz="2400" b="0" i="0">
                          <a:solidFill>
                            <a:srgbClr val="000000"/>
                          </a:solidFill>
                          <a:latin typeface="SimSun" pitchFamily="34" charset="0"/>
                          <a:ea typeface="SimSun" pitchFamily="34" charset="-122"/>
                          <a:cs typeface="SimSun" pitchFamily="34" charset="-120"/>
                        </a:rPr>
                        <a:t>的力量</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共同实现国家独立</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人民解放和社会主义建设的目标</a:t>
                      </a:r>
                      <a:r>
                        <a:rPr lang="en-US" altLang="zh-CN" sz="2400" b="0" i="0" spc="-100" dirty="0">
                          <a:solidFill>
                            <a:srgbClr val="000000"/>
                          </a:solidFill>
                          <a:latin typeface="SimSun" pitchFamily="34" charset="0"/>
                          <a:ea typeface="SimSun" pitchFamily="34" charset="-122"/>
                          <a:cs typeface="SimSun" pitchFamily="34" charset="-120"/>
                        </a:rPr>
                        <a:t>。</a:t>
                      </a:r>
                      <a:r>
                        <a:rPr lang="en-US" altLang="zh-CN" sz="2400" b="0" i="0" dirty="0">
                          <a:solidFill>
                            <a:srgbClr val="000000"/>
                          </a:solidFill>
                          <a:latin typeface="SimSun" pitchFamily="34" charset="0"/>
                          <a:ea typeface="SimSun" pitchFamily="34" charset="-122"/>
                          <a:cs typeface="SimSun" pitchFamily="34" charset="-120"/>
                        </a:rPr>
                        <a:t>故选D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2"/>
                  </a:ext>
                </a:extLst>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499"/>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24_1#381d9ae34?vop=1&amp;pid=b10aa2c7a&amp;color=0,0,0&amp;vtp=1&amp;bt=1&amp;bbb=1&amp;hb=1"/>
          <p:cNvSpPr/>
          <p:nvPr/>
        </p:nvSpPr>
        <p:spPr>
          <a:xfrm>
            <a:off x="649224" y="864000"/>
            <a:ext cx="10899648" cy="976249"/>
          </a:xfrm>
          <a:prstGeom prst="rect">
            <a:avLst/>
          </a:prstGeom>
          <a:noFill/>
          <a:ln/>
        </p:spPr>
        <p:txBody>
          <a:bodyPr wrap="none" lIns="0" tIns="0" rIns="0" bIns="0" rtlCol="0" anchor="t"/>
          <a:lstStyle/>
          <a:p>
            <a:pPr algn="l" latinLnBrk="1">
              <a:lnSpc>
                <a:spcPts val="4100"/>
              </a:lnSpc>
            </a:pPr>
            <a:r>
              <a:rPr lang="en-US" altLang="zh-CN" sz="2400" b="0" i="0" dirty="0">
                <a:solidFill>
                  <a:srgbClr val="FF0000"/>
                </a:solidFill>
                <a:latin typeface="SimHei" pitchFamily="34" charset="0"/>
                <a:ea typeface="SimHei" pitchFamily="34" charset="-122"/>
                <a:cs typeface="SimHei" pitchFamily="34" charset="-120"/>
              </a:rPr>
              <a:t>2.</a:t>
            </a:r>
            <a:r>
              <a:rPr lang="en-US" altLang="zh-CN" sz="2400" b="0" i="0" dirty="0">
                <a:solidFill>
                  <a:srgbClr val="000000"/>
                </a:solidFill>
                <a:latin typeface="KaiTi" pitchFamily="34" charset="0"/>
                <a:ea typeface="KaiTi" pitchFamily="34" charset="-122"/>
                <a:cs typeface="KaiTi" pitchFamily="34" charset="-120"/>
              </a:rPr>
              <a:t>【2025吉林长春中考】</a:t>
            </a:r>
            <a:r>
              <a:rPr lang="en-US" altLang="zh-CN" sz="2400" b="0" i="0" dirty="0">
                <a:solidFill>
                  <a:srgbClr val="000000"/>
                </a:solidFill>
                <a:latin typeface="SimHei" pitchFamily="34" charset="0"/>
                <a:ea typeface="SimHei" pitchFamily="34" charset="-122"/>
                <a:cs typeface="SimHei" pitchFamily="34" charset="-120"/>
              </a:rPr>
              <a:t>“中国人第一次看到一个独立、统一</a:t>
            </a:r>
            <a:r>
              <a:rPr lang="en-US" altLang="zh-CN" sz="2400" b="0" i="0">
                <a:solidFill>
                  <a:srgbClr val="000000"/>
                </a:solidFill>
                <a:latin typeface="SimHei" pitchFamily="34" charset="0"/>
                <a:ea typeface="SimHei" pitchFamily="34" charset="-122"/>
                <a:cs typeface="SimHei" pitchFamily="34" charset="-120"/>
              </a:rPr>
              <a:t>、人民当家作主的</a:t>
            </a:r>
          </a:p>
          <a:p>
            <a:pPr latinLnBrk="1">
              <a:lnSpc>
                <a:spcPts val="4000"/>
              </a:lnSpc>
            </a:pPr>
            <a:r>
              <a:rPr lang="en-US" altLang="zh-CN" sz="2400" b="0" i="0">
                <a:solidFill>
                  <a:srgbClr val="000000"/>
                </a:solidFill>
                <a:latin typeface="SimHei" pitchFamily="34" charset="0"/>
                <a:ea typeface="SimHei" pitchFamily="34" charset="-122"/>
                <a:cs typeface="SimHei" pitchFamily="34" charset="-120"/>
              </a:rPr>
              <a:t>新中国屹立于世界</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SimHei" pitchFamily="34" charset="-122"/>
                <a:cs typeface="SimHei" pitchFamily="34" charset="-120"/>
              </a:rPr>
              <a:t>取得这一伟大成就的根本原因是(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endParaRPr lang="en-US" altLang="zh-CN" sz="2400" dirty="0"/>
          </a:p>
        </p:txBody>
      </p:sp>
      <p:sp>
        <p:nvSpPr>
          <p:cNvPr id="3" name="QC_4_AN.25_1#381d9ae34.bracket?vop=1&amp;pid=b10aa2c7a&amp;color=0,0,0&amp;vpa=8&amp;vtp=1"/>
          <p:cNvSpPr/>
          <p:nvPr/>
        </p:nvSpPr>
        <p:spPr>
          <a:xfrm>
            <a:off x="8285893" y="1376128"/>
            <a:ext cx="373063" cy="455549"/>
          </a:xfrm>
          <a:prstGeom prst="rect">
            <a:avLst/>
          </a:prstGeom>
          <a:noFill/>
          <a:ln/>
        </p:spPr>
        <p:txBody>
          <a:bodyPr wrap="none" lIns="0" tIns="0" rIns="0" bIns="0" rtlCol="0" anchor="t"/>
          <a:lstStyle/>
          <a:p>
            <a:pPr algn="ctr" latinLnBrk="1">
              <a:lnSpc>
                <a:spcPts val="4000"/>
              </a:lnSpc>
            </a:pPr>
            <a:r>
              <a:rPr lang="en-US" altLang="zh-CN" sz="2400" b="0" i="0" dirty="0">
                <a:solidFill>
                  <a:srgbClr val="FF0000"/>
                </a:solidFill>
                <a:latin typeface="SimHei" pitchFamily="34" charset="0"/>
                <a:ea typeface="SimHei" pitchFamily="34" charset="-122"/>
                <a:cs typeface="SimHei" pitchFamily="34" charset="-120"/>
              </a:rPr>
              <a:t>A</a:t>
            </a:r>
            <a:endParaRPr lang="en-US" altLang="zh-CN" sz="2400" dirty="0"/>
          </a:p>
        </p:txBody>
      </p:sp>
      <p:sp>
        <p:nvSpPr>
          <p:cNvPr id="4" name="QC_4_BD.24_2#381d9ae34.choices?vop=1&amp;pid=b10aa2c7a&amp;color=0,0,0&amp;vtp=1&amp;bbb=1"/>
          <p:cNvSpPr/>
          <p:nvPr/>
        </p:nvSpPr>
        <p:spPr>
          <a:xfrm>
            <a:off x="649224" y="1898543"/>
            <a:ext cx="10899648" cy="976249"/>
          </a:xfrm>
          <a:prstGeom prst="rect">
            <a:avLst/>
          </a:prstGeom>
          <a:noFill/>
          <a:ln/>
        </p:spPr>
        <p:txBody>
          <a:bodyPr wrap="none" lIns="0" tIns="0" rIns="0" bIns="0" rtlCol="0" anchor="t"/>
          <a:lstStyle/>
          <a:p>
            <a:pPr latinLnBrk="1">
              <a:lnSpc>
                <a:spcPts val="4100"/>
              </a:lnSpc>
              <a:tabLst>
                <a:tab pos="5555956" algn="l"/>
              </a:tabLst>
            </a:pPr>
            <a:r>
              <a:rPr lang="en-US" altLang="zh-CN" sz="2400" b="0" i="0" dirty="0">
                <a:solidFill>
                  <a:srgbClr val="000000"/>
                </a:solidFill>
                <a:latin typeface="SimHei" pitchFamily="34" charset="0"/>
                <a:ea typeface="SimHei" pitchFamily="34" charset="-122"/>
                <a:cs typeface="SimHei" pitchFamily="34" charset="-120"/>
              </a:rPr>
              <a:t>A</a:t>
            </a:r>
            <a:r>
              <a:rPr lang="en-US" altLang="zh-CN" sz="2400" b="0" i="0">
                <a:solidFill>
                  <a:srgbClr val="000000"/>
                </a:solidFill>
                <a:latin typeface="SimHei" pitchFamily="34" charset="0"/>
                <a:ea typeface="SimHei" pitchFamily="34" charset="-122"/>
                <a:cs typeface="SimHei" pitchFamily="34" charset="-120"/>
              </a:rPr>
              <a:t>.中国共产党正确领导</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B</a:t>
            </a:r>
            <a:r>
              <a:rPr lang="en-US" altLang="zh-CN" sz="2400" b="0" i="0" dirty="0">
                <a:solidFill>
                  <a:srgbClr val="000000"/>
                </a:solidFill>
                <a:latin typeface="SimHei" pitchFamily="34" charset="0"/>
                <a:ea typeface="SimHei" pitchFamily="34" charset="-122"/>
                <a:cs typeface="SimHei" pitchFamily="34" charset="-120"/>
              </a:rPr>
              <a:t>.国际组织的帮助</a:t>
            </a:r>
            <a:endParaRPr lang="en-US" altLang="zh-CN" sz="2400" dirty="0"/>
          </a:p>
          <a:p>
            <a:pPr latinLnBrk="1">
              <a:lnSpc>
                <a:spcPts val="4000"/>
              </a:lnSpc>
              <a:tabLst>
                <a:tab pos="5555956" algn="l"/>
              </a:tabLst>
            </a:pPr>
            <a:r>
              <a:rPr lang="en-US" altLang="zh-CN" sz="2400" b="0" i="0">
                <a:solidFill>
                  <a:srgbClr val="000000"/>
                </a:solidFill>
                <a:latin typeface="SimHei" pitchFamily="34" charset="0"/>
                <a:ea typeface="SimHei" pitchFamily="34" charset="-122"/>
                <a:cs typeface="SimHei" pitchFamily="34" charset="-120"/>
              </a:rPr>
              <a:t>C.社会主义国家的团结</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D</a:t>
            </a:r>
            <a:r>
              <a:rPr lang="en-US" altLang="zh-CN" sz="2400" b="0" i="0" dirty="0">
                <a:solidFill>
                  <a:srgbClr val="000000"/>
                </a:solidFill>
                <a:latin typeface="SimHei" pitchFamily="34" charset="0"/>
                <a:ea typeface="SimHei" pitchFamily="34" charset="-122"/>
                <a:cs typeface="SimHei" pitchFamily="34" charset="-120"/>
              </a:rPr>
              <a:t>.国际形势的推动</a:t>
            </a:r>
            <a:endParaRPr lang="en-US" altLang="zh-CN" sz="2400" dirty="0"/>
          </a:p>
        </p:txBody>
      </p:sp>
      <p:sp>
        <p:nvSpPr>
          <p:cNvPr id="5" name="QC_4_AS.26_1#381d9ae34?vop=1&amp;pid=b10aa2c7a&amp;color=0,0,0&amp;vtp=1&amp;bbb=1&amp;hb=1"/>
          <p:cNvSpPr/>
          <p:nvPr/>
        </p:nvSpPr>
        <p:spPr>
          <a:xfrm>
            <a:off x="649224" y="2932704"/>
            <a:ext cx="10899648" cy="3059049"/>
          </a:xfrm>
          <a:prstGeom prst="rect">
            <a:avLst/>
          </a:prstGeom>
          <a:noFill/>
          <a:ln/>
        </p:spPr>
        <p:txBody>
          <a:bodyPr wrap="none" lIns="0" tIns="0" rIns="0" bIns="0" rtlCol="0" anchor="t"/>
          <a:lstStyle/>
          <a:p>
            <a:pPr algn="l" latinLnBrk="1">
              <a:lnSpc>
                <a:spcPts val="41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本题考查新中国成立的根本原因。根据所学可知</a:t>
            </a:r>
            <a:r>
              <a:rPr lang="en-US" altLang="zh-CN" sz="2400" b="0" i="0">
                <a:solidFill>
                  <a:srgbClr val="000000"/>
                </a:solidFill>
                <a:latin typeface="SimSun" pitchFamily="34" charset="0"/>
                <a:ea typeface="SimSun" pitchFamily="34" charset="-122"/>
                <a:cs typeface="SimSun" pitchFamily="34" charset="-120"/>
              </a:rPr>
              <a:t>，中国共产党带领人民</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经过长期革命斗争</a:t>
            </a:r>
            <a:r>
              <a:rPr lang="en-US" altLang="zh-CN" sz="2400" b="0" i="0" dirty="0">
                <a:solidFill>
                  <a:srgbClr val="000000"/>
                </a:solidFill>
                <a:latin typeface="SimSun" pitchFamily="34" charset="0"/>
                <a:ea typeface="SimSun" pitchFamily="34" charset="-122"/>
                <a:cs typeface="SimSun" pitchFamily="34" charset="-120"/>
              </a:rPr>
              <a:t>，探索出适合中国国情的革命道路，发动群众、浴血奋战</a:t>
            </a:r>
            <a:r>
              <a:rPr lang="en-US" altLang="zh-CN" sz="2400" b="0" i="0">
                <a:solidFill>
                  <a:srgbClr val="000000"/>
                </a:solidFill>
                <a:latin typeface="SimSun" pitchFamily="34" charset="0"/>
                <a:ea typeface="SimSun" pitchFamily="34" charset="-122"/>
                <a:cs typeface="SimSun" pitchFamily="34" charset="-120"/>
              </a:rPr>
              <a:t>，这</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是新民主主义革命胜利和新中国成立的根本原因</a:t>
            </a:r>
            <a:r>
              <a:rPr lang="en-US" altLang="zh-CN" sz="2400" b="0" i="0" dirty="0">
                <a:solidFill>
                  <a:srgbClr val="000000"/>
                </a:solidFill>
                <a:latin typeface="SimSun" pitchFamily="34" charset="0"/>
                <a:ea typeface="SimSun" pitchFamily="34" charset="-122"/>
                <a:cs typeface="SimSun" pitchFamily="34" charset="-120"/>
              </a:rPr>
              <a:t>，A正确</a:t>
            </a:r>
            <a:r>
              <a:rPr lang="en-US" altLang="zh-CN" sz="2400" b="0" i="0">
                <a:solidFill>
                  <a:srgbClr val="000000"/>
                </a:solidFill>
                <a:latin typeface="SimSun" pitchFamily="34" charset="0"/>
                <a:ea typeface="SimSun" pitchFamily="34" charset="-122"/>
                <a:cs typeface="SimSun" pitchFamily="34" charset="-120"/>
              </a:rPr>
              <a:t>。中国革命胜利主要是靠</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自身力量</a:t>
            </a:r>
            <a:r>
              <a:rPr lang="en-US" altLang="zh-CN" sz="2400" b="0" i="0" dirty="0">
                <a:solidFill>
                  <a:srgbClr val="000000"/>
                </a:solidFill>
                <a:latin typeface="SimSun" pitchFamily="34" charset="0"/>
                <a:ea typeface="SimSun" pitchFamily="34" charset="-122"/>
                <a:cs typeface="SimSun" pitchFamily="34" charset="-120"/>
              </a:rPr>
              <a:t>，国际组织帮助属于外部辅助，排除B</a:t>
            </a:r>
            <a:r>
              <a:rPr lang="en-US" altLang="zh-CN" sz="2400" b="0" i="0">
                <a:solidFill>
                  <a:srgbClr val="000000"/>
                </a:solidFill>
                <a:latin typeface="SimSun" pitchFamily="34" charset="0"/>
                <a:ea typeface="SimSun" pitchFamily="34" charset="-122"/>
                <a:cs typeface="SimSun" pitchFamily="34" charset="-120"/>
              </a:rPr>
              <a:t>；社会主义国家在新中国成立后一</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定程度上给予支持</a:t>
            </a:r>
            <a:r>
              <a:rPr lang="en-US" altLang="zh-CN" sz="2400" b="0" i="0" dirty="0">
                <a:solidFill>
                  <a:srgbClr val="000000"/>
                </a:solidFill>
                <a:latin typeface="SimSun" pitchFamily="34" charset="0"/>
                <a:ea typeface="SimSun" pitchFamily="34" charset="-122"/>
                <a:cs typeface="SimSun" pitchFamily="34" charset="-120"/>
              </a:rPr>
              <a:t>，但并非新中国成立的根本原因，排除C；</a:t>
            </a:r>
            <a:r>
              <a:rPr lang="en-US" altLang="zh-CN" sz="2400" b="0" i="0">
                <a:solidFill>
                  <a:srgbClr val="000000"/>
                </a:solidFill>
                <a:latin typeface="SimSun" pitchFamily="34" charset="0"/>
                <a:ea typeface="SimSun" pitchFamily="34" charset="-122"/>
                <a:cs typeface="SimSun" pitchFamily="34" charset="-120"/>
              </a:rPr>
              <a:t>国际形势有一定影响，</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但不是根本原因</a:t>
            </a:r>
            <a:r>
              <a:rPr lang="en-US" altLang="zh-CN" sz="2400" b="0" i="0" dirty="0">
                <a:solidFill>
                  <a:srgbClr val="000000"/>
                </a:solidFill>
                <a:latin typeface="SimSun" pitchFamily="34" charset="0"/>
                <a:ea typeface="SimSun" pitchFamily="34" charset="-122"/>
                <a:cs typeface="SimSun" pitchFamily="34" charset="-120"/>
              </a:rPr>
              <a:t>，排除D。故选A。</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BD.27_1#a54a01d83?vop=1&amp;pid=b10aa2c7a&amp;color=0,0,0&amp;vtp=1&amp;bt=1&amp;bbb=1&amp;hb=1"/>
          <p:cNvSpPr/>
          <p:nvPr/>
        </p:nvSpPr>
        <p:spPr>
          <a:xfrm>
            <a:off x="649224" y="864000"/>
            <a:ext cx="10899648" cy="2017649"/>
          </a:xfrm>
          <a:prstGeom prst="rect">
            <a:avLst/>
          </a:prstGeom>
          <a:noFill/>
          <a:ln/>
        </p:spPr>
        <p:txBody>
          <a:bodyPr wrap="none" lIns="0" tIns="0" rIns="0" bIns="0" rtlCol="0" anchor="t"/>
          <a:lstStyle/>
          <a:p>
            <a:pPr algn="l" latinLnBrk="1">
              <a:lnSpc>
                <a:spcPts val="4100"/>
              </a:lnSpc>
            </a:pPr>
            <a:r>
              <a:rPr lang="en-US" altLang="zh-CN" sz="2400" b="0" i="0" dirty="0">
                <a:solidFill>
                  <a:srgbClr val="FF0000"/>
                </a:solidFill>
                <a:latin typeface="SimHei" pitchFamily="34" charset="0"/>
                <a:ea typeface="SimHei" pitchFamily="34" charset="-122"/>
                <a:cs typeface="SimHei" pitchFamily="34" charset="-120"/>
              </a:rPr>
              <a:t>3.</a:t>
            </a:r>
            <a:r>
              <a:rPr lang="en-US" altLang="zh-CN" sz="2400" b="0" i="0" dirty="0">
                <a:solidFill>
                  <a:srgbClr val="000000"/>
                </a:solidFill>
                <a:latin typeface="KaiTi" pitchFamily="34" charset="0"/>
                <a:ea typeface="KaiTi" pitchFamily="34" charset="-122"/>
                <a:cs typeface="KaiTi" pitchFamily="34" charset="-120"/>
              </a:rPr>
              <a:t>【2025广东深圳模拟】</a:t>
            </a:r>
            <a:r>
              <a:rPr lang="en-US" altLang="zh-CN" sz="2400" b="0" i="0" dirty="0">
                <a:solidFill>
                  <a:srgbClr val="000000"/>
                </a:solidFill>
                <a:latin typeface="SimHei" pitchFamily="34" charset="0"/>
                <a:ea typeface="SimHei" pitchFamily="34" charset="-122"/>
                <a:cs typeface="SimHei" pitchFamily="34" charset="-120"/>
              </a:rPr>
              <a:t>新中国成立之初</a:t>
            </a:r>
            <a:r>
              <a:rPr lang="en-US" altLang="zh-CN" sz="2400" b="0" i="0">
                <a:solidFill>
                  <a:srgbClr val="000000"/>
                </a:solidFill>
                <a:latin typeface="SimHei" pitchFamily="34" charset="0"/>
                <a:ea typeface="SimHei" pitchFamily="34" charset="-122"/>
                <a:cs typeface="SimHei" pitchFamily="34" charset="-120"/>
              </a:rPr>
              <a:t>，西藏昌都百户头人之一的甲本次成找</a:t>
            </a:r>
          </a:p>
          <a:p>
            <a:pPr latinLnBrk="1">
              <a:lnSpc>
                <a:spcPts val="4100"/>
              </a:lnSpc>
            </a:pPr>
            <a:r>
              <a:rPr lang="en-US" altLang="zh-CN" sz="2400" b="0" i="0">
                <a:solidFill>
                  <a:srgbClr val="000000"/>
                </a:solidFill>
                <a:latin typeface="SimHei" pitchFamily="34" charset="0"/>
                <a:ea typeface="SimHei" pitchFamily="34" charset="-122"/>
                <a:cs typeface="SimHei" pitchFamily="34" charset="-120"/>
              </a:rPr>
              <a:t>到人民解放军</a:t>
            </a:r>
            <a:r>
              <a:rPr lang="en-US" altLang="zh-CN" sz="2400" b="0" i="0" dirty="0">
                <a:solidFill>
                  <a:srgbClr val="000000"/>
                </a:solidFill>
                <a:latin typeface="SimHei" pitchFamily="34" charset="0"/>
                <a:ea typeface="SimHei" pitchFamily="34" charset="-122"/>
                <a:cs typeface="SimHei" pitchFamily="34" charset="-120"/>
              </a:rPr>
              <a:t>，控诉藏军的横征暴敛以及帝国主义的累累罪行</a:t>
            </a:r>
            <a:r>
              <a:rPr lang="en-US" altLang="zh-CN" sz="2400" b="0" i="0">
                <a:solidFill>
                  <a:srgbClr val="000000"/>
                </a:solidFill>
                <a:latin typeface="SimHei" pitchFamily="34" charset="0"/>
                <a:ea typeface="SimHei" pitchFamily="34" charset="-122"/>
                <a:cs typeface="SimHei" pitchFamily="34" charset="-120"/>
              </a:rPr>
              <a:t>，并带领村民把仅</a:t>
            </a:r>
          </a:p>
          <a:p>
            <a:pPr latinLnBrk="1">
              <a:lnSpc>
                <a:spcPts val="4100"/>
              </a:lnSpc>
            </a:pPr>
            <a:r>
              <a:rPr lang="en-US" altLang="zh-CN" sz="2400" b="0" i="0">
                <a:solidFill>
                  <a:srgbClr val="000000"/>
                </a:solidFill>
                <a:latin typeface="SimHei" pitchFamily="34" charset="0"/>
                <a:ea typeface="SimHei" pitchFamily="34" charset="-122"/>
                <a:cs typeface="SimHei" pitchFamily="34" charset="-120"/>
              </a:rPr>
              <a:t>有的糌</a:t>
            </a:r>
            <a:r>
              <a:rPr lang="en-US" altLang="zh-CN" sz="2400" b="0" i="0" dirty="0">
                <a:solidFill>
                  <a:srgbClr val="000000"/>
                </a:solidFill>
                <a:latin typeface="SimHei" pitchFamily="34" charset="0"/>
                <a:ea typeface="SimHei" pitchFamily="34" charset="-122"/>
                <a:cs typeface="SimHei" pitchFamily="34" charset="-120"/>
              </a:rPr>
              <a:t>（zān）粑和园根（食用植物）摆在路上供人民解放军食用</a:t>
            </a:r>
            <a:r>
              <a:rPr lang="en-US" altLang="zh-CN" sz="2400" b="0" i="0">
                <a:solidFill>
                  <a:srgbClr val="000000"/>
                </a:solidFill>
                <a:latin typeface="SimHei" pitchFamily="34" charset="0"/>
                <a:ea typeface="SimHei" pitchFamily="34" charset="-122"/>
                <a:cs typeface="SimHei" pitchFamily="34" charset="-120"/>
              </a:rPr>
              <a:t>。这反映西藏和</a:t>
            </a:r>
          </a:p>
          <a:p>
            <a:pPr latinLnBrk="1">
              <a:lnSpc>
                <a:spcPts val="4000"/>
              </a:lnSpc>
            </a:pPr>
            <a:r>
              <a:rPr lang="en-US" altLang="zh-CN" sz="2400" b="0" i="0">
                <a:solidFill>
                  <a:srgbClr val="000000"/>
                </a:solidFill>
                <a:latin typeface="SimHei" pitchFamily="34" charset="0"/>
                <a:ea typeface="SimHei" pitchFamily="34" charset="-122"/>
                <a:cs typeface="SimHei" pitchFamily="34" charset="-120"/>
              </a:rPr>
              <a:t>平解放(</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endParaRPr lang="en-US" altLang="zh-CN" sz="2400" dirty="0"/>
          </a:p>
        </p:txBody>
      </p:sp>
      <p:sp>
        <p:nvSpPr>
          <p:cNvPr id="3" name="QC_4_AN.28_1#a54a01d83.bracket?vop=1&amp;pid=b10aa2c7a&amp;color=0,0,0&amp;vpa=9&amp;vtp=1"/>
          <p:cNvSpPr/>
          <p:nvPr/>
        </p:nvSpPr>
        <p:spPr>
          <a:xfrm>
            <a:off x="1885092" y="2417528"/>
            <a:ext cx="373063" cy="455549"/>
          </a:xfrm>
          <a:prstGeom prst="rect">
            <a:avLst/>
          </a:prstGeom>
          <a:noFill/>
          <a:ln/>
        </p:spPr>
        <p:txBody>
          <a:bodyPr wrap="none" lIns="0" tIns="0" rIns="0" bIns="0" rtlCol="0" anchor="t"/>
          <a:lstStyle/>
          <a:p>
            <a:pPr algn="ctr" latinLnBrk="1">
              <a:lnSpc>
                <a:spcPts val="4000"/>
              </a:lnSpc>
            </a:pPr>
            <a:r>
              <a:rPr lang="en-US" altLang="zh-CN" sz="2400" b="0" i="0" dirty="0">
                <a:solidFill>
                  <a:srgbClr val="FF0000"/>
                </a:solidFill>
                <a:latin typeface="SimHei" pitchFamily="34" charset="0"/>
                <a:ea typeface="SimHei" pitchFamily="34" charset="-122"/>
                <a:cs typeface="SimHei" pitchFamily="34" charset="-120"/>
              </a:rPr>
              <a:t>D</a:t>
            </a:r>
            <a:endParaRPr lang="en-US" altLang="zh-CN" sz="2400" dirty="0"/>
          </a:p>
        </p:txBody>
      </p:sp>
      <p:sp>
        <p:nvSpPr>
          <p:cNvPr id="4" name="QC_4_BD.27_2#a54a01d83.choices?vop=1&amp;pid=b10aa2c7a&amp;color=0,0,0&amp;vtp=1&amp;bbb=1"/>
          <p:cNvSpPr/>
          <p:nvPr/>
        </p:nvSpPr>
        <p:spPr>
          <a:xfrm>
            <a:off x="649224" y="2942609"/>
            <a:ext cx="10899648" cy="976249"/>
          </a:xfrm>
          <a:prstGeom prst="rect">
            <a:avLst/>
          </a:prstGeom>
          <a:noFill/>
          <a:ln/>
        </p:spPr>
        <p:txBody>
          <a:bodyPr wrap="none" lIns="0" tIns="0" rIns="0" bIns="0" rtlCol="0" anchor="t"/>
          <a:lstStyle/>
          <a:p>
            <a:pPr latinLnBrk="1">
              <a:lnSpc>
                <a:spcPts val="4100"/>
              </a:lnSpc>
              <a:tabLst>
                <a:tab pos="5555956" algn="l"/>
              </a:tabLst>
            </a:pPr>
            <a:r>
              <a:rPr lang="en-US" altLang="zh-CN" sz="2400" b="0" i="0" dirty="0">
                <a:solidFill>
                  <a:srgbClr val="000000"/>
                </a:solidFill>
                <a:latin typeface="SimHei" pitchFamily="34" charset="0"/>
                <a:ea typeface="SimHei" pitchFamily="34" charset="-122"/>
                <a:cs typeface="SimHei" pitchFamily="34" charset="-120"/>
              </a:rPr>
              <a:t>A</a:t>
            </a:r>
            <a:r>
              <a:rPr lang="en-US" altLang="zh-CN" sz="2400" b="0" i="0">
                <a:solidFill>
                  <a:srgbClr val="000000"/>
                </a:solidFill>
                <a:latin typeface="SimHei" pitchFamily="34" charset="0"/>
                <a:ea typeface="SimHei" pitchFamily="34" charset="-122"/>
                <a:cs typeface="SimHei" pitchFamily="34" charset="-120"/>
              </a:rPr>
              <a:t>.受境外反动势力干预</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B</a:t>
            </a:r>
            <a:r>
              <a:rPr lang="en-US" altLang="zh-CN" sz="2400" b="0" i="0" dirty="0">
                <a:solidFill>
                  <a:srgbClr val="000000"/>
                </a:solidFill>
                <a:latin typeface="SimHei" pitchFamily="34" charset="0"/>
                <a:ea typeface="SimHei" pitchFamily="34" charset="-122"/>
                <a:cs typeface="SimHei" pitchFamily="34" charset="-120"/>
              </a:rPr>
              <a:t>.物资补给是重要保障</a:t>
            </a:r>
            <a:endParaRPr lang="en-US" altLang="zh-CN" sz="2400" dirty="0"/>
          </a:p>
          <a:p>
            <a:pPr latinLnBrk="1">
              <a:lnSpc>
                <a:spcPts val="4000"/>
              </a:lnSpc>
              <a:tabLst>
                <a:tab pos="5555956" algn="l"/>
              </a:tabLst>
            </a:pPr>
            <a:r>
              <a:rPr lang="en-US" altLang="zh-CN" sz="2400" b="0" i="0">
                <a:solidFill>
                  <a:srgbClr val="000000"/>
                </a:solidFill>
                <a:latin typeface="SimHei" pitchFamily="34" charset="0"/>
                <a:ea typeface="SimHei" pitchFamily="34" charset="-122"/>
                <a:cs typeface="SimHei" pitchFamily="34" charset="-120"/>
              </a:rPr>
              <a:t>C.实现祖国大陆的统一</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D</a:t>
            </a:r>
            <a:r>
              <a:rPr lang="en-US" altLang="zh-CN" sz="2400" b="0" i="0" dirty="0">
                <a:solidFill>
                  <a:srgbClr val="000000"/>
                </a:solidFill>
                <a:latin typeface="SimHei" pitchFamily="34" charset="0"/>
                <a:ea typeface="SimHei" pitchFamily="34" charset="-122"/>
                <a:cs typeface="SimHei" pitchFamily="34" charset="-120"/>
              </a:rPr>
              <a:t>.具有广泛的群众基础</a:t>
            </a:r>
            <a:endParaRPr lang="en-US" altLang="zh-CN" sz="2400" dirty="0"/>
          </a:p>
        </p:txBody>
      </p:sp>
      <p:sp>
        <p:nvSpPr>
          <p:cNvPr id="5" name="QC_4_AS.29_1#a54a01d83?vop=1&amp;pid=b10aa2c7a&amp;color=0,0,0&amp;vtp=1&amp;bbb=1&amp;hb=1"/>
          <p:cNvSpPr/>
          <p:nvPr/>
        </p:nvSpPr>
        <p:spPr>
          <a:xfrm>
            <a:off x="649224" y="3976770"/>
            <a:ext cx="10899648" cy="2017649"/>
          </a:xfrm>
          <a:prstGeom prst="rect">
            <a:avLst/>
          </a:prstGeom>
          <a:noFill/>
          <a:ln/>
        </p:spPr>
        <p:txBody>
          <a:bodyPr wrap="none" lIns="0" tIns="0" rIns="0" bIns="0" rtlCol="0" anchor="t"/>
          <a:lstStyle/>
          <a:p>
            <a:pPr algn="l" latinLnBrk="1">
              <a:lnSpc>
                <a:spcPts val="41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本题考查西藏和平解放。根据“找到人民解放军</a:t>
            </a:r>
            <a:r>
              <a:rPr lang="en-US" altLang="zh-CN" sz="2400" b="0" i="0">
                <a:solidFill>
                  <a:srgbClr val="000000"/>
                </a:solidFill>
                <a:latin typeface="SimSun" pitchFamily="34" charset="0"/>
                <a:ea typeface="SimSun" pitchFamily="34" charset="-122"/>
                <a:cs typeface="SimSun" pitchFamily="34" charset="-120"/>
              </a:rPr>
              <a:t>，控诉藏军的横征暴敛</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以及帝国主义的累累罪行</a:t>
            </a:r>
            <a:r>
              <a:rPr lang="en-US" altLang="zh-CN" sz="2400" b="0" i="0" dirty="0">
                <a:solidFill>
                  <a:srgbClr val="000000"/>
                </a:solidFill>
                <a:latin typeface="SimSun" pitchFamily="34" charset="0"/>
                <a:ea typeface="SimSun" pitchFamily="34" charset="-122"/>
                <a:cs typeface="SimSun" pitchFamily="34" charset="-120"/>
              </a:rPr>
              <a:t>”“把仅有的糌（zān）粑和园根（食用植物</a:t>
            </a:r>
            <a:r>
              <a:rPr lang="en-US" altLang="zh-CN" sz="2400" b="0" i="0">
                <a:solidFill>
                  <a:srgbClr val="000000"/>
                </a:solidFill>
                <a:latin typeface="SimSun" pitchFamily="34" charset="0"/>
                <a:ea typeface="SimSun" pitchFamily="34" charset="-122"/>
                <a:cs typeface="SimSun" pitchFamily="34" charset="-120"/>
              </a:rPr>
              <a:t>）摆在路上</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供人民解放军食用</a:t>
            </a:r>
            <a:r>
              <a:rPr lang="en-US" altLang="zh-CN" sz="2400" b="0" i="0" dirty="0">
                <a:solidFill>
                  <a:srgbClr val="000000"/>
                </a:solidFill>
                <a:latin typeface="SimSun" pitchFamily="34" charset="0"/>
                <a:ea typeface="SimSun" pitchFamily="34" charset="-122"/>
                <a:cs typeface="SimSun" pitchFamily="34" charset="-120"/>
              </a:rPr>
              <a:t>”可知，这反映了西藏和平解放具有广泛的群众基础</a:t>
            </a:r>
            <a:r>
              <a:rPr lang="en-US" altLang="zh-CN" sz="2400" b="0" i="0">
                <a:solidFill>
                  <a:srgbClr val="000000"/>
                </a:solidFill>
                <a:latin typeface="SimSun" pitchFamily="34" charset="0"/>
                <a:ea typeface="SimSun" pitchFamily="34" charset="-122"/>
                <a:cs typeface="SimSun" pitchFamily="34" charset="-120"/>
              </a:rPr>
              <a:t>，得到西</a:t>
            </a:r>
          </a:p>
          <a:p>
            <a:pPr latinLnBrk="1">
              <a:lnSpc>
                <a:spcPts val="4000"/>
              </a:lnSpc>
            </a:pPr>
            <a:r>
              <a:rPr lang="en-US" altLang="zh-CN" sz="2400" b="0" i="0">
                <a:solidFill>
                  <a:srgbClr val="000000"/>
                </a:solidFill>
                <a:latin typeface="SimSun" pitchFamily="34" charset="0"/>
                <a:ea typeface="SimSun" pitchFamily="34" charset="-122"/>
                <a:cs typeface="SimSun" pitchFamily="34" charset="-120"/>
              </a:rPr>
              <a:t>藏人民的支持和拥护</a:t>
            </a:r>
            <a:r>
              <a:rPr lang="en-US" altLang="zh-CN" sz="2400" b="0" i="0" dirty="0">
                <a:solidFill>
                  <a:srgbClr val="000000"/>
                </a:solidFill>
                <a:latin typeface="SimSun" pitchFamily="34" charset="0"/>
                <a:ea typeface="SimSun" pitchFamily="34" charset="-122"/>
                <a:cs typeface="SimSun" pitchFamily="34" charset="-120"/>
              </a:rPr>
              <a:t>。故选D。</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EX.30_1#a54a01d83?vop=1&amp;pid=b10aa2c7a&amp;color=0,0,0&amp;vtp=1&amp;bt=1&amp;bbb=1&amp;hb=1"/>
          <p:cNvSpPr/>
          <p:nvPr/>
        </p:nvSpPr>
        <p:spPr>
          <a:xfrm>
            <a:off x="649224" y="864000"/>
            <a:ext cx="10899648" cy="49449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SimHei" pitchFamily="34" charset="0"/>
                <a:ea typeface="SimHei" pitchFamily="34" charset="-122"/>
                <a:cs typeface="SimHei" pitchFamily="34" charset="-120"/>
              </a:rPr>
              <a:t>思维延伸</a:t>
            </a:r>
            <a:endParaRPr lang="en-US" altLang="zh-CN" sz="2400" dirty="0"/>
          </a:p>
          <a:p>
            <a:pPr latinLnBrk="1">
              <a:lnSpc>
                <a:spcPts val="4400"/>
              </a:lnSpc>
            </a:pPr>
            <a:r>
              <a:rPr lang="en-US" altLang="zh-CN" sz="2400" b="0" i="0">
                <a:solidFill>
                  <a:srgbClr val="000000"/>
                </a:solidFill>
                <a:latin typeface="SimHei" pitchFamily="34" charset="0"/>
                <a:ea typeface="楷体" pitchFamily="34" charset="-122"/>
                <a:cs typeface="SimHei" pitchFamily="34" charset="-120"/>
              </a:rPr>
              <a:t>为什么说西藏自古以来就是中国领土不可分割的一部分</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1）</a:t>
            </a:r>
            <a:r>
              <a:rPr lang="en-US" altLang="zh-CN" sz="2400" b="0" i="0" dirty="0">
                <a:solidFill>
                  <a:srgbClr val="000000"/>
                </a:solidFill>
                <a:latin typeface="SimHei" pitchFamily="34" charset="0"/>
                <a:ea typeface="楷体" pitchFamily="34" charset="-122"/>
                <a:cs typeface="SimHei" pitchFamily="34" charset="-120"/>
              </a:rPr>
              <a:t>唐朝</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文成公主</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金城公主嫁入吐蕃和亲</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和同为一家</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唐穆宗年间</a:t>
            </a:r>
            <a:r>
              <a:rPr lang="en-US" altLang="zh-CN" sz="2400" b="0" i="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楷体" pitchFamily="34" charset="-122"/>
                <a:cs typeface="SimHei" pitchFamily="34" charset="-120"/>
              </a:rPr>
              <a:t>唐蕃会</a:t>
            </a:r>
          </a:p>
          <a:p>
            <a:pPr latinLnBrk="1">
              <a:lnSpc>
                <a:spcPts val="4400"/>
              </a:lnSpc>
            </a:pPr>
            <a:r>
              <a:rPr lang="en-US" altLang="zh-CN" sz="2400" b="0" i="0">
                <a:solidFill>
                  <a:srgbClr val="000000"/>
                </a:solidFill>
                <a:latin typeface="SimHei" pitchFamily="34" charset="0"/>
                <a:ea typeface="楷体" pitchFamily="34" charset="-122"/>
                <a:cs typeface="SimHei" pitchFamily="34" charset="-120"/>
              </a:rPr>
              <a:t>盟</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加强了西藏与中原地区的联系</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2）</a:t>
            </a:r>
            <a:r>
              <a:rPr lang="en-US" altLang="zh-CN" sz="2400" b="0" i="0" dirty="0">
                <a:solidFill>
                  <a:srgbClr val="000000"/>
                </a:solidFill>
                <a:latin typeface="SimHei" pitchFamily="34" charset="0"/>
                <a:ea typeface="楷体" pitchFamily="34" charset="-122"/>
                <a:cs typeface="SimHei" pitchFamily="34" charset="-120"/>
              </a:rPr>
              <a:t>元朝</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设立由宣政院直接统辖的宣慰使司都元帅府</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楷体" pitchFamily="34" charset="-122"/>
                <a:cs typeface="SimHei" pitchFamily="34" charset="-120"/>
              </a:rPr>
              <a:t>掌管西藏军民各项事务</a:t>
            </a:r>
            <a:r>
              <a:rPr lang="en-US" altLang="zh-CN" sz="2400" b="0" i="0">
                <a:solidFill>
                  <a:srgbClr val="000000"/>
                </a:solidFill>
                <a:latin typeface="SimHei" pitchFamily="34" charset="0"/>
                <a:ea typeface="SimHei" pitchFamily="34" charset="-122"/>
                <a:cs typeface="SimHei" pitchFamily="34" charset="-120"/>
              </a:rPr>
              <a:t>。</a:t>
            </a:r>
          </a:p>
          <a:p>
            <a:pPr latinLnBrk="1">
              <a:lnSpc>
                <a:spcPts val="4400"/>
              </a:lnSpc>
            </a:pPr>
            <a:r>
              <a:rPr lang="en-US" altLang="zh-CN" sz="2400" b="0" i="0">
                <a:solidFill>
                  <a:srgbClr val="000000"/>
                </a:solidFill>
                <a:latin typeface="SimHei" pitchFamily="34" charset="0"/>
                <a:ea typeface="楷体" pitchFamily="34" charset="-122"/>
                <a:cs typeface="SimHei" pitchFamily="34" charset="-120"/>
              </a:rPr>
              <a:t>从此</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中央政府对西藏正式行使行政管辖权</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3）</a:t>
            </a:r>
            <a:r>
              <a:rPr lang="en-US" altLang="zh-CN" sz="2400" b="0" i="0" dirty="0">
                <a:solidFill>
                  <a:srgbClr val="000000"/>
                </a:solidFill>
                <a:latin typeface="SimHei" pitchFamily="34" charset="0"/>
                <a:ea typeface="楷体" pitchFamily="34" charset="-122"/>
                <a:cs typeface="SimHei" pitchFamily="34" charset="-120"/>
              </a:rPr>
              <a:t>清朝</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册封达赖和班禅</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设置驻藏办事大臣</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颁布</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钦定藏内善后章程</a:t>
            </a:r>
            <a:r>
              <a:rPr lang="en-US" altLang="zh-CN" sz="2400" b="0" i="0" dirty="0">
                <a:solidFill>
                  <a:srgbClr val="000000"/>
                </a:solidFill>
                <a:latin typeface="SimHei" pitchFamily="34" charset="0"/>
                <a:ea typeface="SimHei" pitchFamily="34" charset="-122"/>
                <a:cs typeface="SimHei" pitchFamily="34" charset="-120"/>
              </a:rPr>
              <a:t>》29</a:t>
            </a:r>
            <a:r>
              <a:rPr lang="en-US" altLang="zh-CN" sz="2400" b="0" i="0">
                <a:solidFill>
                  <a:srgbClr val="000000"/>
                </a:solidFill>
                <a:latin typeface="SimHei" pitchFamily="34" charset="0"/>
                <a:ea typeface="楷体" pitchFamily="34" charset="-122"/>
                <a:cs typeface="SimHei" pitchFamily="34" charset="-120"/>
              </a:rPr>
              <a:t>条</a:t>
            </a:r>
            <a:r>
              <a:rPr lang="en-US" altLang="zh-CN" sz="2400" b="0" i="0">
                <a:solidFill>
                  <a:srgbClr val="000000"/>
                </a:solidFill>
                <a:latin typeface="SimHei" pitchFamily="34" charset="0"/>
                <a:ea typeface="SimHei" pitchFamily="34" charset="-122"/>
                <a:cs typeface="SimHei" pitchFamily="34" charset="-120"/>
              </a:rPr>
              <a:t>;</a:t>
            </a:r>
          </a:p>
          <a:p>
            <a:pPr latinLnBrk="1">
              <a:lnSpc>
                <a:spcPts val="4400"/>
              </a:lnSpc>
            </a:pPr>
            <a:r>
              <a:rPr lang="en-US" altLang="zh-CN" sz="2400" b="0" i="0">
                <a:solidFill>
                  <a:srgbClr val="000000"/>
                </a:solidFill>
                <a:latin typeface="SimHei" pitchFamily="34" charset="0"/>
                <a:ea typeface="楷体" pitchFamily="34" charset="-122"/>
                <a:cs typeface="SimHei" pitchFamily="34" charset="-120"/>
              </a:rPr>
              <a:t>制定金瓶掣签制度</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a:p>
            <a:pPr latinLnBrk="1">
              <a:lnSpc>
                <a:spcPts val="4200"/>
              </a:lnSpc>
            </a:pPr>
            <a:r>
              <a:rPr lang="en-US" altLang="zh-CN" sz="2400" b="0" i="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SimHei" pitchFamily="34" charset="-122"/>
                <a:cs typeface="SimHei" pitchFamily="34" charset="-120"/>
              </a:rPr>
              <a:t>4）1951</a:t>
            </a:r>
            <a:r>
              <a:rPr lang="en-US" altLang="zh-CN" sz="2400" b="0" i="0" dirty="0">
                <a:solidFill>
                  <a:srgbClr val="000000"/>
                </a:solidFill>
                <a:latin typeface="SimHei" pitchFamily="34" charset="0"/>
                <a:ea typeface="楷体" pitchFamily="34" charset="-122"/>
                <a:cs typeface="SimHei" pitchFamily="34" charset="-120"/>
              </a:rPr>
              <a:t>年</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西藏和平解放</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4_BD#208053892?pid=b10aa2c7a&amp;color=0,0,0&amp;vtp=1&amp;bt=1&amp;bbb=1"/>
          <p:cNvSpPr/>
          <p:nvPr/>
        </p:nvSpPr>
        <p:spPr>
          <a:xfrm>
            <a:off x="649224" y="859536"/>
            <a:ext cx="10899648" cy="1077976"/>
          </a:xfrm>
          <a:prstGeom prst="rect">
            <a:avLst/>
          </a:prstGeom>
          <a:noFill/>
          <a:ln/>
        </p:spPr>
        <p:txBody>
          <a:bodyPr wrap="none" lIns="0" tIns="0" rIns="0" bIns="0" rtlCol="0" anchor="t"/>
          <a:lstStyle/>
          <a:p>
            <a:pPr algn="l" latinLnBrk="1">
              <a:lnSpc>
                <a:spcPts val="5700"/>
              </a:lnSpc>
            </a:pPr>
            <a:r>
              <a:rPr lang="en-US" altLang="zh-CN" sz="3200" b="1" i="0" u="sng" dirty="0">
                <a:solidFill>
                  <a:srgbClr val="000000"/>
                </a:solidFill>
                <a:latin typeface="Times New Roman" pitchFamily="34" charset="0"/>
                <a:ea typeface="SimHei" pitchFamily="34" charset="-122"/>
                <a:cs typeface="Times New Roman" pitchFamily="34" charset="-120"/>
              </a:rPr>
              <a:t>刷素养</a:t>
            </a:r>
            <a:r>
              <a:rPr lang="en-US" altLang="zh-CN" sz="3200" b="1" i="0" u="sng" dirty="0">
                <a:solidFill>
                  <a:srgbClr val="000000"/>
                </a:solidFill>
                <a:latin typeface="SimSun" pitchFamily="34" charset="0"/>
                <a:ea typeface="SimSun" pitchFamily="34" charset="-122"/>
                <a:cs typeface="SimSun" pitchFamily="34" charset="-120"/>
              </a:rPr>
              <a:t> </a:t>
            </a:r>
            <a:r>
              <a:rPr lang="en-US" altLang="zh-CN" sz="3200" b="1" i="0" u="sng" dirty="0">
                <a:solidFill>
                  <a:srgbClr val="000000"/>
                </a:solidFill>
                <a:latin typeface="Times New Roman" pitchFamily="34" charset="0"/>
                <a:ea typeface="SimHei" pitchFamily="34" charset="-122"/>
                <a:cs typeface="Times New Roman" pitchFamily="34" charset="-120"/>
              </a:rPr>
              <a:t>走向重高</a:t>
            </a:r>
            <a:endParaRPr lang="en-US" altLang="zh-CN" sz="3200" dirty="0"/>
          </a:p>
        </p:txBody>
      </p:sp>
      <p:sp>
        <p:nvSpPr>
          <p:cNvPr id="3" name="QO_5_BD.31_1#be409547c?vop=1&amp;pid=208053892&amp;color=0,0,0&amp;vtp=1&amp;bbb=1&amp;hb=1"/>
          <p:cNvSpPr/>
          <p:nvPr/>
        </p:nvSpPr>
        <p:spPr>
          <a:xfrm>
            <a:off x="649224" y="1571668"/>
            <a:ext cx="10899648" cy="15921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SimHei" pitchFamily="34" charset="0"/>
                <a:ea typeface="SimHei" pitchFamily="34" charset="-122"/>
                <a:cs typeface="SimHei" pitchFamily="34" charset="-120"/>
              </a:rPr>
              <a:t>4.</a:t>
            </a:r>
            <a:r>
              <a:rPr lang="en-US" altLang="zh-CN" sz="2400" b="1" i="0" dirty="0">
                <a:solidFill>
                  <a:srgbClr val="000000"/>
                </a:solidFill>
                <a:latin typeface="SimHei" pitchFamily="34" charset="0"/>
                <a:ea typeface="SimHei" pitchFamily="34" charset="-122"/>
                <a:cs typeface="SimHei" pitchFamily="34" charset="-120"/>
              </a:rPr>
              <a:t>核心素养</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1" i="0" dirty="0">
                <a:solidFill>
                  <a:srgbClr val="000000"/>
                </a:solidFill>
                <a:latin typeface="SimHei" pitchFamily="34" charset="0"/>
                <a:ea typeface="SimHei" pitchFamily="34" charset="-122"/>
                <a:cs typeface="SimHei" pitchFamily="34" charset="-120"/>
              </a:rPr>
              <a:t>史料实证、历史解释</a:t>
            </a: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KaiTi" pitchFamily="34" charset="0"/>
                <a:ea typeface="KaiTi" pitchFamily="34" charset="-122"/>
                <a:cs typeface="KaiTi" pitchFamily="34" charset="-120"/>
              </a:rPr>
              <a:t>【2025河北石家庄期中】</a:t>
            </a:r>
            <a:r>
              <a:rPr lang="en-US" altLang="zh-CN" sz="2400" b="0" i="0" dirty="0">
                <a:solidFill>
                  <a:srgbClr val="000000"/>
                </a:solidFill>
                <a:latin typeface="SimHei" pitchFamily="34" charset="0"/>
                <a:ea typeface="SimHei" pitchFamily="34" charset="-122"/>
                <a:cs typeface="SimHei" pitchFamily="34" charset="-120"/>
              </a:rPr>
              <a:t>阅读下列材料</a:t>
            </a:r>
            <a:r>
              <a:rPr lang="en-US" altLang="zh-CN" sz="2400" b="0" i="0">
                <a:solidFill>
                  <a:srgbClr val="000000"/>
                </a:solidFill>
                <a:latin typeface="SimHei" pitchFamily="34" charset="0"/>
                <a:ea typeface="SimHei" pitchFamily="34" charset="-122"/>
                <a:cs typeface="SimHei" pitchFamily="34" charset="-120"/>
              </a:rPr>
              <a:t>，回答</a:t>
            </a:r>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问题</a:t>
            </a:r>
            <a:r>
              <a:rPr lang="en-US" altLang="zh-CN" sz="2400" b="0" i="0" dirty="0">
                <a:solidFill>
                  <a:srgbClr val="000000"/>
                </a:solidFill>
                <a:latin typeface="SimHei" pitchFamily="34" charset="0"/>
                <a:ea typeface="SimHei" pitchFamily="34" charset="-122"/>
                <a:cs typeface="SimHei" pitchFamily="34" charset="-120"/>
              </a:rPr>
              <a:t>。（12分）</a:t>
            </a:r>
            <a:endParaRPr lang="en-US" altLang="zh-CN" sz="2400" dirty="0"/>
          </a:p>
          <a:p>
            <a:pPr latinLnBrk="1">
              <a:lnSpc>
                <a:spcPts val="4200"/>
              </a:lnSpc>
            </a:pPr>
            <a:r>
              <a:rPr lang="en-US" altLang="zh-CN" sz="2400" b="1" i="0">
                <a:solidFill>
                  <a:srgbClr val="000000"/>
                </a:solidFill>
                <a:latin typeface="SimHei" pitchFamily="34" charset="0"/>
                <a:ea typeface="SimHei" pitchFamily="34" charset="-122"/>
                <a:cs typeface="SimHei" pitchFamily="34" charset="-120"/>
              </a:rPr>
              <a:t>材料一</a:t>
            </a:r>
            <a:r>
              <a:rPr lang="en-US" altLang="zh-CN" sz="2400" b="1" i="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SimHei" pitchFamily="34" charset="0"/>
                <a:ea typeface="SimHei" pitchFamily="34" charset="-122"/>
                <a:cs typeface="SimHei" pitchFamily="34" charset="-120"/>
              </a:rPr>
              <a:t>1949</a:t>
            </a:r>
            <a:r>
              <a:rPr lang="en-US" altLang="zh-CN" sz="2400" b="0" i="0" dirty="0">
                <a:solidFill>
                  <a:srgbClr val="000000"/>
                </a:solidFill>
                <a:latin typeface="SimHei" pitchFamily="34" charset="0"/>
                <a:ea typeface="楷体" pitchFamily="34" charset="-122"/>
                <a:cs typeface="SimHei" pitchFamily="34" charset="-120"/>
              </a:rPr>
              <a:t>年中国共产党大事记</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部分</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p:txBody>
      </p:sp>
      <p:graphicFrame>
        <p:nvGraphicFramePr>
          <p:cNvPr id="24" name="QO_5_BD.31_2#be409547c?colgroup=3,30&amp;vop=1&amp;pid=208053892&amp;color=0,0,0&amp;vtp=1&amp;bbb=1"/>
          <p:cNvGraphicFramePr>
            <a:graphicFrameLocks noGrp="1"/>
          </p:cNvGraphicFramePr>
          <p:nvPr>
            <p:extLst>
              <p:ext uri="{D42A27DB-BD31-4B8C-83A1-F6EECF244321}">
                <p14:modId xmlns:p14="http://schemas.microsoft.com/office/powerpoint/2010/main" val="1718266506"/>
              </p:ext>
            </p:extLst>
          </p:nvPr>
        </p:nvGraphicFramePr>
        <p:xfrm>
          <a:off x="649224" y="3283585"/>
          <a:ext cx="10872216" cy="2450211"/>
        </p:xfrm>
        <a:graphic>
          <a:graphicData uri="http://schemas.openxmlformats.org/drawingml/2006/table">
            <a:tbl>
              <a:tblPr/>
              <a:tblGrid>
                <a:gridCol w="1362456">
                  <a:extLst>
                    <a:ext uri="{9D8B030D-6E8A-4147-A177-3AD203B41FA5}">
                      <a16:colId xmlns:a16="http://schemas.microsoft.com/office/drawing/2014/main" val="20000"/>
                    </a:ext>
                  </a:extLst>
                </a:gridCol>
                <a:gridCol w="9509760">
                  <a:extLst>
                    <a:ext uri="{9D8B030D-6E8A-4147-A177-3AD203B41FA5}">
                      <a16:colId xmlns:a16="http://schemas.microsoft.com/office/drawing/2014/main" val="20001"/>
                    </a:ext>
                  </a:extLst>
                </a:gridCol>
              </a:tblGrid>
              <a:tr h="471551">
                <a:tc>
                  <a:txBody>
                    <a:bodyPr/>
                    <a:lstStyle/>
                    <a:p>
                      <a:pPr algn="ctr" latinLnBrk="1" hangingPunct="0">
                        <a:lnSpc>
                          <a:spcPts val="3700"/>
                        </a:lnSpc>
                      </a:pPr>
                      <a:r>
                        <a:rPr lang="en-US" altLang="zh-CN" sz="2400" b="1" i="0">
                          <a:solidFill>
                            <a:srgbClr val="000000"/>
                          </a:solidFill>
                          <a:latin typeface="SimHei" pitchFamily="34" charset="0"/>
                          <a:ea typeface="SimHei" pitchFamily="34" charset="-122"/>
                          <a:cs typeface="SimHei"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a:solidFill>
                            <a:srgbClr val="000000"/>
                          </a:solidFill>
                          <a:latin typeface="SimHei" pitchFamily="34" charset="0"/>
                          <a:ea typeface="SimHei" pitchFamily="34" charset="-122"/>
                          <a:cs typeface="SimHei" pitchFamily="34" charset="-120"/>
                        </a:rPr>
                        <a:t>主要内容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4665">
                <a:tc>
                  <a:txBody>
                    <a:bodyPr/>
                    <a:lstStyle/>
                    <a:p>
                      <a:pPr algn="ctr" latinLnBrk="1" hangingPunct="0">
                        <a:lnSpc>
                          <a:spcPts val="3600"/>
                        </a:lnSpc>
                      </a:pPr>
                      <a:r>
                        <a:rPr lang="en-US" altLang="zh-CN" sz="2400" b="0" i="0" dirty="0">
                          <a:solidFill>
                            <a:srgbClr val="000000"/>
                          </a:solidFill>
                          <a:latin typeface="SimHei" pitchFamily="34" charset="0"/>
                          <a:ea typeface="SimHei" pitchFamily="34" charset="-122"/>
                          <a:cs typeface="SimHei" pitchFamily="34" charset="-120"/>
                        </a:rPr>
                        <a:t>1</a:t>
                      </a:r>
                      <a:r>
                        <a:rPr lang="en-US" altLang="zh-CN" sz="2400" b="0" i="0" dirty="0">
                          <a:solidFill>
                            <a:srgbClr val="000000"/>
                          </a:solidFill>
                          <a:latin typeface="SimHei" pitchFamily="34" charset="0"/>
                          <a:ea typeface="楷体" pitchFamily="34" charset="-122"/>
                          <a:cs typeface="SimHei" pitchFamily="34" charset="-120"/>
                        </a:rPr>
                        <a:t>月</a:t>
                      </a:r>
                      <a:r>
                        <a:rPr lang="en-US" altLang="zh-CN" sz="2400" b="0" i="0" dirty="0">
                          <a:solidFill>
                            <a:srgbClr val="000000"/>
                          </a:solidFill>
                          <a:latin typeface="SimHei" pitchFamily="34" charset="0"/>
                          <a:ea typeface="SimHei" pitchFamily="34" charset="-122"/>
                          <a:cs typeface="SimHei" pitchFamily="34" charset="-120"/>
                        </a:rPr>
                        <a:t>31</a:t>
                      </a:r>
                      <a:r>
                        <a:rPr lang="en-US" altLang="zh-CN" sz="2400" b="0" i="0" dirty="0">
                          <a:solidFill>
                            <a:srgbClr val="000000"/>
                          </a:solidFill>
                          <a:latin typeface="SimHei" pitchFamily="34" charset="0"/>
                          <a:ea typeface="楷体" pitchFamily="34" charset="-122"/>
                          <a:cs typeface="SimHei" pitchFamily="34" charset="-120"/>
                        </a:rPr>
                        <a:t>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Hei" pitchFamily="34" charset="0"/>
                          <a:ea typeface="楷体" pitchFamily="34" charset="-122"/>
                          <a:cs typeface="SimHei" pitchFamily="34" charset="-120"/>
                        </a:rPr>
                        <a:t>傅作义于</a:t>
                      </a:r>
                      <a:r>
                        <a:rPr lang="en-US" altLang="zh-CN" sz="2400" b="0" i="0" dirty="0">
                          <a:solidFill>
                            <a:srgbClr val="000000"/>
                          </a:solidFill>
                          <a:latin typeface="SimHei" pitchFamily="34" charset="0"/>
                          <a:ea typeface="SimHei" pitchFamily="34" charset="-122"/>
                          <a:cs typeface="SimHei" pitchFamily="34" charset="-120"/>
                        </a:rPr>
                        <a:t>1</a:t>
                      </a:r>
                      <a:r>
                        <a:rPr lang="en-US" altLang="zh-CN" sz="2400" b="0" i="0" dirty="0">
                          <a:solidFill>
                            <a:srgbClr val="000000"/>
                          </a:solidFill>
                          <a:latin typeface="SimHei" pitchFamily="34" charset="0"/>
                          <a:ea typeface="楷体" pitchFamily="34" charset="-122"/>
                          <a:cs typeface="SimHei" pitchFamily="34" charset="-120"/>
                        </a:rPr>
                        <a:t>月下旬接受和平改编</a:t>
                      </a:r>
                      <a:r>
                        <a:rPr lang="en-US" altLang="zh-CN" sz="2400" b="0" i="0" spc="-10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历时</a:t>
                      </a:r>
                      <a:r>
                        <a:rPr lang="en-US" altLang="zh-CN" sz="2400" b="0" i="0" dirty="0">
                          <a:solidFill>
                            <a:srgbClr val="000000"/>
                          </a:solidFill>
                          <a:latin typeface="SimHei" pitchFamily="34" charset="0"/>
                          <a:ea typeface="SimHei" pitchFamily="34" charset="-122"/>
                          <a:cs typeface="SimHei" pitchFamily="34" charset="-120"/>
                        </a:rPr>
                        <a:t>64</a:t>
                      </a:r>
                      <a:r>
                        <a:rPr lang="en-US" altLang="zh-CN" sz="2400" b="0" i="0" dirty="0">
                          <a:solidFill>
                            <a:srgbClr val="000000"/>
                          </a:solidFill>
                          <a:latin typeface="SimHei" pitchFamily="34" charset="0"/>
                          <a:ea typeface="楷体" pitchFamily="34" charset="-122"/>
                          <a:cs typeface="SimHei" pitchFamily="34" charset="-120"/>
                        </a:rPr>
                        <a:t>天的平津战役结束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94665">
                <a:tc>
                  <a:txBody>
                    <a:bodyPr/>
                    <a:lstStyle/>
                    <a:p>
                      <a:pPr algn="ctr" latinLnBrk="1" hangingPunct="0">
                        <a:lnSpc>
                          <a:spcPts val="3600"/>
                        </a:lnSpc>
                      </a:pPr>
                      <a:r>
                        <a:rPr lang="en-US" altLang="zh-CN" sz="2400" b="0" i="0" dirty="0">
                          <a:solidFill>
                            <a:srgbClr val="000000"/>
                          </a:solidFill>
                          <a:latin typeface="SimHei" pitchFamily="34" charset="0"/>
                          <a:ea typeface="SimHei" pitchFamily="34" charset="-122"/>
                          <a:cs typeface="SimHei" pitchFamily="34" charset="-120"/>
                        </a:rPr>
                        <a:t>3</a:t>
                      </a:r>
                      <a:r>
                        <a:rPr lang="en-US" altLang="zh-CN" sz="2400" b="0" i="0" dirty="0">
                          <a:solidFill>
                            <a:srgbClr val="000000"/>
                          </a:solidFill>
                          <a:latin typeface="SimHei" pitchFamily="34" charset="0"/>
                          <a:ea typeface="楷体" pitchFamily="34" charset="-122"/>
                          <a:cs typeface="SimHei" pitchFamily="34" charset="-120"/>
                        </a:rPr>
                        <a:t>月</a:t>
                      </a:r>
                      <a:r>
                        <a:rPr lang="en-US" altLang="zh-CN" sz="2400" b="0" i="0" dirty="0">
                          <a:solidFill>
                            <a:srgbClr val="000000"/>
                          </a:solidFill>
                          <a:latin typeface="SimHei" pitchFamily="34" charset="0"/>
                          <a:ea typeface="SimHei" pitchFamily="34" charset="-122"/>
                          <a:cs typeface="SimHei" pitchFamily="34" charset="-120"/>
                        </a:rPr>
                        <a:t>5</a:t>
                      </a:r>
                      <a:r>
                        <a:rPr lang="en-US" altLang="zh-CN" sz="2400" b="0" i="0" dirty="0">
                          <a:solidFill>
                            <a:srgbClr val="000000"/>
                          </a:solidFill>
                          <a:latin typeface="SimHei" pitchFamily="34" charset="0"/>
                          <a:ea typeface="楷体" pitchFamily="34" charset="-122"/>
                          <a:cs typeface="SimHei" pitchFamily="34" charset="-120"/>
                        </a:rPr>
                        <a:t>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Hei" pitchFamily="34" charset="0"/>
                          <a:ea typeface="楷体" pitchFamily="34" charset="-122"/>
                          <a:cs typeface="SimHei" pitchFamily="34" charset="-120"/>
                        </a:rPr>
                        <a:t>中共举行七届二中全会</a:t>
                      </a:r>
                      <a:r>
                        <a:rPr lang="en-US" altLang="zh-CN" sz="2400" b="0" i="0" spc="-10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会议完成了新形势下工作重心的转移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94665">
                <a:tc>
                  <a:txBody>
                    <a:bodyPr/>
                    <a:lstStyle/>
                    <a:p>
                      <a:pPr algn="ctr" latinLnBrk="1" hangingPunct="0">
                        <a:lnSpc>
                          <a:spcPts val="3600"/>
                        </a:lnSpc>
                      </a:pPr>
                      <a:r>
                        <a:rPr lang="en-US" altLang="zh-CN" sz="2400" b="0" i="0" dirty="0">
                          <a:solidFill>
                            <a:srgbClr val="000000"/>
                          </a:solidFill>
                          <a:latin typeface="SimHei" pitchFamily="34" charset="0"/>
                          <a:ea typeface="SimHei" pitchFamily="34" charset="-122"/>
                          <a:cs typeface="SimHei" pitchFamily="34" charset="-120"/>
                        </a:rPr>
                        <a:t>4</a:t>
                      </a:r>
                      <a:r>
                        <a:rPr lang="en-US" altLang="zh-CN" sz="2400" b="0" i="0" dirty="0">
                          <a:solidFill>
                            <a:srgbClr val="000000"/>
                          </a:solidFill>
                          <a:latin typeface="SimHei" pitchFamily="34" charset="0"/>
                          <a:ea typeface="楷体" pitchFamily="34" charset="-122"/>
                          <a:cs typeface="SimHei" pitchFamily="34" charset="-120"/>
                        </a:rPr>
                        <a:t>月</a:t>
                      </a:r>
                      <a:r>
                        <a:rPr lang="en-US" altLang="zh-CN" sz="2400" b="0" i="0" dirty="0">
                          <a:solidFill>
                            <a:srgbClr val="000000"/>
                          </a:solidFill>
                          <a:latin typeface="SimHei" pitchFamily="34" charset="0"/>
                          <a:ea typeface="SimHei" pitchFamily="34" charset="-122"/>
                          <a:cs typeface="SimHei" pitchFamily="34" charset="-120"/>
                        </a:rPr>
                        <a:t>23</a:t>
                      </a:r>
                      <a:r>
                        <a:rPr lang="en-US" altLang="zh-CN" sz="2400" b="0" i="0" dirty="0">
                          <a:solidFill>
                            <a:srgbClr val="000000"/>
                          </a:solidFill>
                          <a:latin typeface="SimHei" pitchFamily="34" charset="0"/>
                          <a:ea typeface="楷体" pitchFamily="34" charset="-122"/>
                          <a:cs typeface="SimHei" pitchFamily="34" charset="-120"/>
                        </a:rPr>
                        <a:t>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Hei" pitchFamily="34" charset="0"/>
                          <a:ea typeface="楷体" pitchFamily="34" charset="-122"/>
                          <a:cs typeface="SimHei" pitchFamily="34" charset="-120"/>
                        </a:rPr>
                        <a:t>第三野战军占领南京</a:t>
                      </a:r>
                      <a:r>
                        <a:rPr lang="en-US" altLang="zh-CN" sz="2400" b="0" i="0" spc="-10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宣告国民党在大陆统治结束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94665">
                <a:tc>
                  <a:txBody>
                    <a:bodyPr/>
                    <a:lstStyle/>
                    <a:p>
                      <a:pPr algn="ctr" latinLnBrk="1" hangingPunct="0">
                        <a:lnSpc>
                          <a:spcPts val="3600"/>
                        </a:lnSpc>
                      </a:pPr>
                      <a:r>
                        <a:rPr lang="en-US" altLang="zh-CN" sz="2400" b="0" i="0" dirty="0">
                          <a:solidFill>
                            <a:srgbClr val="000000"/>
                          </a:solidFill>
                          <a:latin typeface="SimHei" pitchFamily="34" charset="0"/>
                          <a:ea typeface="SimHei" pitchFamily="34" charset="-122"/>
                          <a:cs typeface="SimHei" pitchFamily="34" charset="-120"/>
                        </a:rPr>
                        <a:t>9</a:t>
                      </a:r>
                      <a:r>
                        <a:rPr lang="en-US" altLang="zh-CN" sz="2400" b="0" i="0" dirty="0">
                          <a:solidFill>
                            <a:srgbClr val="000000"/>
                          </a:solidFill>
                          <a:latin typeface="SimHei" pitchFamily="34" charset="0"/>
                          <a:ea typeface="楷体" pitchFamily="34" charset="-122"/>
                          <a:cs typeface="SimHei" pitchFamily="34" charset="-120"/>
                        </a:rPr>
                        <a:t>月</a:t>
                      </a:r>
                      <a:r>
                        <a:rPr lang="en-US" altLang="zh-CN" sz="2400" b="0" i="0" dirty="0">
                          <a:solidFill>
                            <a:srgbClr val="000000"/>
                          </a:solidFill>
                          <a:latin typeface="SimHei" pitchFamily="34" charset="0"/>
                          <a:ea typeface="SimHei" pitchFamily="34" charset="-122"/>
                          <a:cs typeface="SimHei" pitchFamily="34" charset="-120"/>
                        </a:rPr>
                        <a:t>21</a:t>
                      </a:r>
                      <a:r>
                        <a:rPr lang="en-US" altLang="zh-CN" sz="2400" b="0" i="0" dirty="0">
                          <a:solidFill>
                            <a:srgbClr val="000000"/>
                          </a:solidFill>
                          <a:latin typeface="SimHei" pitchFamily="34" charset="0"/>
                          <a:ea typeface="楷体" pitchFamily="34" charset="-122"/>
                          <a:cs typeface="SimHei" pitchFamily="34" charset="-120"/>
                        </a:rPr>
                        <a:t>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000000"/>
                          </a:solidFill>
                          <a:latin typeface="SimHei" pitchFamily="34" charset="0"/>
                          <a:ea typeface="楷体" pitchFamily="34" charset="-122"/>
                          <a:cs typeface="SimHei" pitchFamily="34" charset="-120"/>
                        </a:rPr>
                        <a:t>中国人民政治协商会议第一届全体会议举行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6_BD.32_1#c491a07c5?vop=1&amp;pid=be409547c&amp;color=0,0,0&amp;vtp=1&amp;bt=1&amp;bbb=1"/>
          <p:cNvSpPr/>
          <p:nvPr/>
        </p:nvSpPr>
        <p:spPr>
          <a:xfrm>
            <a:off x="649224" y="864000"/>
            <a:ext cx="10899648" cy="484124"/>
          </a:xfrm>
          <a:prstGeom prst="rect">
            <a:avLst/>
          </a:prstGeom>
          <a:noFill/>
          <a:ln/>
        </p:spPr>
        <p:txBody>
          <a:bodyPr wrap="none" lIns="0" tIns="0" rIns="0" bIns="0" rtlCol="0" anchor="t"/>
          <a:lstStyle/>
          <a:p>
            <a:pPr algn="l" latinLnBrk="1">
              <a:lnSpc>
                <a:spcPts val="4300"/>
              </a:lnSpc>
            </a:pPr>
            <a:r>
              <a:rPr lang="en-US" altLang="zh-CN" sz="2400" b="0" i="0" dirty="0">
                <a:solidFill>
                  <a:srgbClr val="000000"/>
                </a:solidFill>
                <a:latin typeface="SimHei" pitchFamily="34" charset="0"/>
                <a:ea typeface="SimHei" pitchFamily="34" charset="-122"/>
                <a:cs typeface="SimHei" pitchFamily="34" charset="-120"/>
              </a:rPr>
              <a:t>（1）根据材料一中的大事记，概括促成新中国成立的有利因素。（4分）</a:t>
            </a:r>
            <a:endParaRPr lang="en-US" altLang="zh-CN" sz="2400" dirty="0"/>
          </a:p>
        </p:txBody>
      </p:sp>
      <p:sp>
        <p:nvSpPr>
          <p:cNvPr id="3" name="QO_6_AN.33_1#c491a07c5?vop=1&amp;pid=be409547c&amp;color=0,0,0&amp;vtp=1&amp;bbb=1&amp;hb=1"/>
          <p:cNvSpPr/>
          <p:nvPr/>
        </p:nvSpPr>
        <p:spPr>
          <a:xfrm>
            <a:off x="649224" y="1419498"/>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Hei" pitchFamily="34" charset="0"/>
                <a:ea typeface="SimHei" pitchFamily="34" charset="-122"/>
                <a:cs typeface="SimHei" pitchFamily="34" charset="-120"/>
              </a:rPr>
              <a:t>【答案】</a:t>
            </a:r>
            <a:r>
              <a:rPr lang="en-US" altLang="zh-CN" sz="2400" b="0" i="0" dirty="0">
                <a:solidFill>
                  <a:srgbClr val="FF0000"/>
                </a:solidFill>
                <a:latin typeface="SimHei" pitchFamily="34" charset="0"/>
                <a:ea typeface="SimHei" pitchFamily="34" charset="-122"/>
                <a:cs typeface="SimHei" pitchFamily="34" charset="-120"/>
              </a:rPr>
              <a:t>北平和平解放；中共七届二中全会召开</a:t>
            </a:r>
            <a:r>
              <a:rPr lang="en-US" altLang="zh-CN" sz="2400" b="0" i="0">
                <a:solidFill>
                  <a:srgbClr val="FF0000"/>
                </a:solidFill>
                <a:latin typeface="SimHei" pitchFamily="34" charset="0"/>
                <a:ea typeface="SimHei" pitchFamily="34" charset="-122"/>
                <a:cs typeface="SimHei" pitchFamily="34" charset="-120"/>
              </a:rPr>
              <a:t>；南京解放和中国人民政治协商</a:t>
            </a:r>
          </a:p>
          <a:p>
            <a:pPr latinLnBrk="1">
              <a:lnSpc>
                <a:spcPts val="4200"/>
              </a:lnSpc>
            </a:pPr>
            <a:r>
              <a:rPr lang="en-US" altLang="zh-CN" sz="2400" b="0" i="0">
                <a:solidFill>
                  <a:srgbClr val="FF0000"/>
                </a:solidFill>
                <a:latin typeface="SimHei" pitchFamily="34" charset="0"/>
                <a:ea typeface="SimHei" pitchFamily="34" charset="-122"/>
                <a:cs typeface="SimHei" pitchFamily="34" charset="-120"/>
              </a:rPr>
              <a:t>会议第一届全体会议举行</a:t>
            </a:r>
            <a:r>
              <a:rPr lang="en-US" altLang="zh-CN" sz="2400" b="0" i="0" dirty="0">
                <a:solidFill>
                  <a:srgbClr val="FF0000"/>
                </a:solidFill>
                <a:latin typeface="SimHei" pitchFamily="34" charset="0"/>
                <a:ea typeface="SimHei" pitchFamily="34" charset="-122"/>
                <a:cs typeface="SimHei" pitchFamily="34" charset="-120"/>
              </a:rPr>
              <a:t>。（4分）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6_AS.34_1#c491a07c5?vop=1&amp;pid=be409547c&amp;color=0,0,0&amp;vtp=1&amp;bt=1&amp;bbb=1&amp;hb=1"/>
          <p:cNvSpPr/>
          <p:nvPr/>
        </p:nvSpPr>
        <p:spPr>
          <a:xfrm>
            <a:off x="649224" y="864000"/>
            <a:ext cx="10899648" cy="49449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本问考查促成新中国成立的有利因素。根据“傅作义于</a:t>
            </a:r>
            <a:r>
              <a:rPr lang="en-US" altLang="zh-CN" sz="2400" b="0" i="0">
                <a:solidFill>
                  <a:srgbClr val="000000"/>
                </a:solidFill>
                <a:latin typeface="SimSun" pitchFamily="34" charset="0"/>
                <a:ea typeface="SimSun" pitchFamily="34" charset="-122"/>
                <a:cs typeface="SimSun" pitchFamily="34" charset="-120"/>
              </a:rPr>
              <a:t>1月下旬接受和平</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改编</a:t>
            </a:r>
            <a:r>
              <a:rPr lang="en-US" altLang="zh-CN" sz="2400" b="0" i="0" dirty="0">
                <a:solidFill>
                  <a:srgbClr val="000000"/>
                </a:solidFill>
                <a:latin typeface="SimSun" pitchFamily="34" charset="0"/>
                <a:ea typeface="SimSun" pitchFamily="34" charset="-122"/>
                <a:cs typeface="SimSun" pitchFamily="34" charset="-120"/>
              </a:rPr>
              <a:t>，历时64天的平津战役结束”“中共举行七届二中全会</a:t>
            </a:r>
            <a:r>
              <a:rPr lang="en-US" altLang="zh-CN" sz="2400" b="0" i="0">
                <a:solidFill>
                  <a:srgbClr val="000000"/>
                </a:solidFill>
                <a:latin typeface="SimSun" pitchFamily="34" charset="0"/>
                <a:ea typeface="SimSun" pitchFamily="34" charset="-122"/>
                <a:cs typeface="SimSun" pitchFamily="34" charset="-120"/>
              </a:rPr>
              <a:t>，会议完成了新形势</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下工作重心的转移</a:t>
            </a:r>
            <a:r>
              <a:rPr lang="en-US" altLang="zh-CN" sz="2400" b="0" i="0" dirty="0">
                <a:solidFill>
                  <a:srgbClr val="000000"/>
                </a:solidFill>
                <a:latin typeface="SimSun" pitchFamily="34" charset="0"/>
                <a:ea typeface="SimSun" pitchFamily="34" charset="-122"/>
                <a:cs typeface="SimSun" pitchFamily="34" charset="-120"/>
              </a:rPr>
              <a:t>”“第三野战军占领南京，宣告国民党在大陆统治结束</a:t>
            </a:r>
            <a:r>
              <a:rPr lang="en-US" altLang="zh-CN" sz="2400" b="0" i="0">
                <a:solidFill>
                  <a:srgbClr val="000000"/>
                </a:solidFill>
                <a:latin typeface="SimSun" pitchFamily="34" charset="0"/>
                <a:ea typeface="SimSun" pitchFamily="34" charset="-122"/>
                <a:cs typeface="SimSun" pitchFamily="34" charset="-120"/>
              </a:rPr>
              <a:t>”“中</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国人民政治协商会议第一届全体会议举行</a:t>
            </a:r>
            <a:r>
              <a:rPr lang="en-US" altLang="zh-CN" sz="2400" b="0" i="0" dirty="0">
                <a:solidFill>
                  <a:srgbClr val="000000"/>
                </a:solidFill>
                <a:latin typeface="SimSun" pitchFamily="34" charset="0"/>
                <a:ea typeface="SimSun" pitchFamily="34" charset="-122"/>
                <a:cs typeface="SimSun" pitchFamily="34" charset="-120"/>
              </a:rPr>
              <a:t>”和所学可知，材料分别反映了1949</a:t>
            </a:r>
            <a:r>
              <a:rPr lang="en-US" altLang="zh-CN" sz="2400" b="0" i="0">
                <a:solidFill>
                  <a:srgbClr val="000000"/>
                </a:solidFill>
                <a:latin typeface="SimSun" pitchFamily="34" charset="0"/>
                <a:ea typeface="SimSun" pitchFamily="34" charset="-122"/>
                <a:cs typeface="SimSun" pitchFamily="34" charset="-120"/>
              </a:rPr>
              <a:t>年1</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月北平和平解放</a:t>
            </a:r>
            <a:r>
              <a:rPr lang="en-US" altLang="zh-CN" sz="2400" b="0" i="0" dirty="0">
                <a:solidFill>
                  <a:srgbClr val="000000"/>
                </a:solidFill>
                <a:latin typeface="SimSun" pitchFamily="34" charset="0"/>
                <a:ea typeface="SimSun" pitchFamily="34" charset="-122"/>
                <a:cs typeface="SimSun" pitchFamily="34" charset="-120"/>
              </a:rPr>
              <a:t>，平津战役（或三大战役）胜利结束；1949年春</a:t>
            </a:r>
            <a:r>
              <a:rPr lang="en-US" altLang="zh-CN" sz="2400" b="0" i="0">
                <a:solidFill>
                  <a:srgbClr val="000000"/>
                </a:solidFill>
                <a:latin typeface="SimSun" pitchFamily="34" charset="0"/>
                <a:ea typeface="SimSun" pitchFamily="34" charset="-122"/>
                <a:cs typeface="SimSun" pitchFamily="34" charset="-120"/>
              </a:rPr>
              <a:t>，中共七届二中</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全会召开</a:t>
            </a:r>
            <a:r>
              <a:rPr lang="en-US" altLang="zh-CN" sz="2400" b="0" i="0" dirty="0">
                <a:solidFill>
                  <a:srgbClr val="000000"/>
                </a:solidFill>
                <a:latin typeface="SimSun" pitchFamily="34" charset="0"/>
                <a:ea typeface="SimSun" pitchFamily="34" charset="-122"/>
                <a:cs typeface="SimSun" pitchFamily="34" charset="-120"/>
              </a:rPr>
              <a:t>，提出党的工作重心由农村转移到城市；1949年4月</a:t>
            </a:r>
            <a:r>
              <a:rPr lang="en-US" altLang="zh-CN" sz="2400" b="0" i="0">
                <a:solidFill>
                  <a:srgbClr val="000000"/>
                </a:solidFill>
                <a:latin typeface="SimSun" pitchFamily="34" charset="0"/>
                <a:ea typeface="SimSun" pitchFamily="34" charset="-122"/>
                <a:cs typeface="SimSun" pitchFamily="34" charset="-120"/>
              </a:rPr>
              <a:t>，人民解放军发动渡</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江战役</a:t>
            </a:r>
            <a:r>
              <a:rPr lang="en-US" altLang="zh-CN" sz="2400" b="0" i="0" dirty="0">
                <a:solidFill>
                  <a:srgbClr val="000000"/>
                </a:solidFill>
                <a:latin typeface="SimSun" pitchFamily="34" charset="0"/>
                <a:ea typeface="SimSun" pitchFamily="34" charset="-122"/>
                <a:cs typeface="SimSun" pitchFamily="34" charset="-120"/>
              </a:rPr>
              <a:t>，解放南京，结束国民党在大陆的统治；1949年9月</a:t>
            </a:r>
            <a:r>
              <a:rPr lang="en-US" altLang="zh-CN" sz="2400" b="0" i="0">
                <a:solidFill>
                  <a:srgbClr val="000000"/>
                </a:solidFill>
                <a:latin typeface="SimSun" pitchFamily="34" charset="0"/>
                <a:ea typeface="SimSun" pitchFamily="34" charset="-122"/>
                <a:cs typeface="SimSun" pitchFamily="34" charset="-120"/>
              </a:rPr>
              <a:t>，中国人民政治协商会</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议第一届全体会议在北平召开</a:t>
            </a:r>
            <a:r>
              <a:rPr lang="en-US" altLang="zh-CN" sz="2400" b="0" i="0" dirty="0">
                <a:solidFill>
                  <a:srgbClr val="000000"/>
                </a:solidFill>
                <a:latin typeface="SimSun" pitchFamily="34" charset="0"/>
                <a:ea typeface="SimSun" pitchFamily="34" charset="-122"/>
                <a:cs typeface="SimSun" pitchFamily="34" charset="-120"/>
              </a:rPr>
              <a:t>，完成了筹建新中国的历史使命</a:t>
            </a:r>
            <a:r>
              <a:rPr lang="en-US" altLang="zh-CN" sz="2400" b="0" i="0">
                <a:solidFill>
                  <a:srgbClr val="000000"/>
                </a:solidFill>
                <a:latin typeface="SimSun" pitchFamily="34" charset="0"/>
                <a:ea typeface="SimSun" pitchFamily="34" charset="-122"/>
                <a:cs typeface="SimSun" pitchFamily="34" charset="-120"/>
              </a:rPr>
              <a:t>。据此总结有利因</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素即可</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P_6_BD#15e6e8504?pid=be409547c&amp;color=0,0,0&amp;vtp=1&amp;bt=1&amp;bbb=1&amp;hb=1"/>
          <p:cNvSpPr/>
          <p:nvPr/>
        </p:nvSpPr>
        <p:spPr>
          <a:xfrm>
            <a:off x="649224" y="864000"/>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SimHei" pitchFamily="34" charset="0"/>
                <a:ea typeface="SimHei" pitchFamily="34" charset="-122"/>
                <a:cs typeface="SimHei" pitchFamily="34" charset="-120"/>
              </a:rPr>
              <a:t>材料二</a:t>
            </a:r>
            <a:r>
              <a:rPr lang="en-US" altLang="zh-CN" sz="2400" b="1"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SimHei" pitchFamily="34" charset="0"/>
                <a:ea typeface="楷体" pitchFamily="34" charset="-122"/>
                <a:cs typeface="SimHei" pitchFamily="34" charset="-120"/>
              </a:rPr>
              <a:t>中华人民共和国的成立</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使数千年的封建压迫</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楷体" pitchFamily="34" charset="-122"/>
                <a:cs typeface="SimHei" pitchFamily="34" charset="-120"/>
              </a:rPr>
              <a:t>一百多年的帝国主义侵略</a:t>
            </a:r>
            <a:r>
              <a:rPr lang="en-US" altLang="zh-CN" sz="2400" b="0" i="0">
                <a:solidFill>
                  <a:srgbClr val="000000"/>
                </a:solidFill>
                <a:latin typeface="SimHei" pitchFamily="34" charset="0"/>
                <a:ea typeface="SimHei" pitchFamily="34" charset="-122"/>
                <a:cs typeface="SimHei" pitchFamily="34" charset="-120"/>
              </a:rPr>
              <a:t>，</a:t>
            </a:r>
          </a:p>
          <a:p>
            <a:pPr latinLnBrk="1">
              <a:lnSpc>
                <a:spcPts val="4400"/>
              </a:lnSpc>
            </a:pPr>
            <a:r>
              <a:rPr lang="en-US" altLang="zh-CN" sz="2400" b="0" i="0">
                <a:solidFill>
                  <a:srgbClr val="000000"/>
                </a:solidFill>
                <a:latin typeface="SimHei" pitchFamily="34" charset="0"/>
                <a:ea typeface="SimHei" pitchFamily="34" charset="-122"/>
                <a:cs typeface="SimHei" pitchFamily="34" charset="-120"/>
              </a:rPr>
              <a:t>22</a:t>
            </a:r>
            <a:r>
              <a:rPr lang="en-US" altLang="zh-CN" sz="2400" b="0" i="0" dirty="0">
                <a:solidFill>
                  <a:srgbClr val="000000"/>
                </a:solidFill>
                <a:latin typeface="SimHei" pitchFamily="34" charset="0"/>
                <a:ea typeface="楷体" pitchFamily="34" charset="-122"/>
                <a:cs typeface="SimHei" pitchFamily="34" charset="-120"/>
              </a:rPr>
              <a:t>年的国民党反动统治</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一齐被中国人民葬入坟墓</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楷体" pitchFamily="34" charset="-122"/>
                <a:cs typeface="SimHei" pitchFamily="34" charset="-120"/>
              </a:rPr>
              <a:t>半殖民地半封建时代过去了</a:t>
            </a:r>
            <a:r>
              <a:rPr lang="en-US" altLang="zh-CN" sz="2400" b="0" i="0">
                <a:solidFill>
                  <a:srgbClr val="000000"/>
                </a:solidFill>
                <a:latin typeface="SimHei" pitchFamily="34" charset="0"/>
                <a:ea typeface="SimHei" pitchFamily="34" charset="-122"/>
                <a:cs typeface="SimHei" pitchFamily="34" charset="-120"/>
              </a:rPr>
              <a:t>，</a:t>
            </a:r>
          </a:p>
          <a:p>
            <a:pPr latinLnBrk="1">
              <a:lnSpc>
                <a:spcPts val="4200"/>
              </a:lnSpc>
            </a:pPr>
            <a:r>
              <a:rPr lang="en-US" altLang="zh-CN" sz="2400" b="0" i="0">
                <a:solidFill>
                  <a:srgbClr val="000000"/>
                </a:solidFill>
                <a:latin typeface="SimHei" pitchFamily="34" charset="0"/>
                <a:ea typeface="楷体" pitchFamily="34" charset="-122"/>
                <a:cs typeface="SimHei" pitchFamily="34" charset="-120"/>
              </a:rPr>
              <a:t>从此人民成了国家的主人</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中国历史进入了一个民族复兴的新时代</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p:txBody>
      </p:sp>
      <p:sp>
        <p:nvSpPr>
          <p:cNvPr id="3" name="QO_6_BD.35_1#362100ba7?vop=1&amp;pid=be409547c&amp;color=0,0,0&amp;vtp=1&amp;bbb=1"/>
          <p:cNvSpPr/>
          <p:nvPr/>
        </p:nvSpPr>
        <p:spPr>
          <a:xfrm>
            <a:off x="649224" y="2503379"/>
            <a:ext cx="10899648" cy="484124"/>
          </a:xfrm>
          <a:prstGeom prst="rect">
            <a:avLst/>
          </a:prstGeom>
          <a:noFill/>
          <a:ln/>
        </p:spPr>
        <p:txBody>
          <a:bodyPr wrap="none" lIns="0" tIns="0" rIns="0" bIns="0" rtlCol="0" anchor="t"/>
          <a:lstStyle/>
          <a:p>
            <a:pPr algn="l" latinLnBrk="1">
              <a:lnSpc>
                <a:spcPts val="4300"/>
              </a:lnSpc>
            </a:pPr>
            <a:r>
              <a:rPr lang="en-US" altLang="zh-CN" sz="2400" b="0" i="0" dirty="0">
                <a:solidFill>
                  <a:srgbClr val="000000"/>
                </a:solidFill>
                <a:latin typeface="SimHei" pitchFamily="34" charset="0"/>
                <a:ea typeface="SimHei" pitchFamily="34" charset="-122"/>
                <a:cs typeface="SimHei" pitchFamily="34" charset="-120"/>
              </a:rPr>
              <a:t>（2）根据材料二，指出“新时代”的“新”体现在哪些方面。（4分）</a:t>
            </a:r>
            <a:endParaRPr lang="en-US" altLang="zh-CN" sz="2400" dirty="0"/>
          </a:p>
        </p:txBody>
      </p:sp>
      <p:sp>
        <p:nvSpPr>
          <p:cNvPr id="4" name="QO_6_AN.36_1#362100ba7?vop=1&amp;pid=be409547c&amp;color=0,0,0&amp;vtp=1&amp;bbb=1&amp;hb=1"/>
          <p:cNvSpPr/>
          <p:nvPr/>
        </p:nvSpPr>
        <p:spPr>
          <a:xfrm>
            <a:off x="649224" y="3054242"/>
            <a:ext cx="10899648" cy="15921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Hei" pitchFamily="34" charset="0"/>
                <a:ea typeface="SimHei" pitchFamily="34" charset="-122"/>
                <a:cs typeface="SimHei" pitchFamily="34" charset="-120"/>
              </a:rPr>
              <a:t>【答案】</a:t>
            </a:r>
            <a:r>
              <a:rPr lang="en-US" altLang="zh-CN" sz="2400" b="0" i="0" dirty="0">
                <a:solidFill>
                  <a:srgbClr val="FF0000"/>
                </a:solidFill>
                <a:latin typeface="SimHei" pitchFamily="34" charset="0"/>
                <a:ea typeface="SimHei" pitchFamily="34" charset="-122"/>
                <a:cs typeface="SimHei" pitchFamily="34" charset="-120"/>
              </a:rPr>
              <a:t>彻底结束了旧中国半殖民地半封建社会的历史</a:t>
            </a:r>
            <a:r>
              <a:rPr lang="en-US" altLang="zh-CN" sz="2400" b="0" i="0">
                <a:solidFill>
                  <a:srgbClr val="FF0000"/>
                </a:solidFill>
                <a:latin typeface="SimHei" pitchFamily="34" charset="0"/>
                <a:ea typeface="SimHei" pitchFamily="34" charset="-122"/>
                <a:cs typeface="SimHei" pitchFamily="34" charset="-120"/>
              </a:rPr>
              <a:t>；实现了中国从几千年封</a:t>
            </a:r>
          </a:p>
          <a:p>
            <a:pPr latinLnBrk="1">
              <a:lnSpc>
                <a:spcPts val="4400"/>
              </a:lnSpc>
            </a:pPr>
            <a:r>
              <a:rPr lang="en-US" altLang="zh-CN" sz="2400" b="0" i="0">
                <a:solidFill>
                  <a:srgbClr val="FF0000"/>
                </a:solidFill>
                <a:latin typeface="SimHei" pitchFamily="34" charset="0"/>
                <a:ea typeface="SimHei" pitchFamily="34" charset="-122"/>
                <a:cs typeface="SimHei" pitchFamily="34" charset="-120"/>
              </a:rPr>
              <a:t>建专制政治向人民民主的伟大飞跃</a:t>
            </a:r>
            <a:r>
              <a:rPr lang="en-US" altLang="zh-CN" sz="2400" b="0" i="0" dirty="0">
                <a:solidFill>
                  <a:srgbClr val="FF0000"/>
                </a:solidFill>
                <a:latin typeface="SimHei" pitchFamily="34" charset="0"/>
                <a:ea typeface="SimHei" pitchFamily="34" charset="-122"/>
                <a:cs typeface="SimHei" pitchFamily="34" charset="-120"/>
              </a:rPr>
              <a:t>；中国人民从此站起来了</a:t>
            </a:r>
            <a:r>
              <a:rPr lang="en-US" altLang="zh-CN" sz="2400" b="0" i="0">
                <a:solidFill>
                  <a:srgbClr val="FF0000"/>
                </a:solidFill>
                <a:latin typeface="SimHei" pitchFamily="34" charset="0"/>
                <a:ea typeface="SimHei" pitchFamily="34" charset="-122"/>
                <a:cs typeface="SimHei" pitchFamily="34" charset="-120"/>
              </a:rPr>
              <a:t>，中国发展从此开启</a:t>
            </a:r>
          </a:p>
          <a:p>
            <a:pPr latinLnBrk="1">
              <a:lnSpc>
                <a:spcPts val="4200"/>
              </a:lnSpc>
            </a:pPr>
            <a:r>
              <a:rPr lang="en-US" altLang="zh-CN" sz="2400" b="0" i="0">
                <a:solidFill>
                  <a:srgbClr val="FF0000"/>
                </a:solidFill>
                <a:latin typeface="SimHei" pitchFamily="34" charset="0"/>
                <a:ea typeface="SimHei" pitchFamily="34" charset="-122"/>
                <a:cs typeface="SimHei" pitchFamily="34" charset="-120"/>
              </a:rPr>
              <a:t>了新纪元</a:t>
            </a:r>
            <a:r>
              <a:rPr lang="en-US" altLang="zh-CN" sz="2400" b="0" i="0" dirty="0">
                <a:solidFill>
                  <a:srgbClr val="FF0000"/>
                </a:solidFill>
                <a:latin typeface="SimHei" pitchFamily="34" charset="0"/>
                <a:ea typeface="SimHei" pitchFamily="34" charset="-122"/>
                <a:cs typeface="SimHei" pitchFamily="34" charset="-120"/>
              </a:rPr>
              <a:t>。（4分）</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6_AS.37_1#362100ba7?vop=1&amp;pid=be409547c&amp;color=0,0,0&amp;vtp=1&amp;bt=1&amp;bbb=1&amp;hb=1"/>
          <p:cNvSpPr/>
          <p:nvPr/>
        </p:nvSpPr>
        <p:spPr>
          <a:xfrm>
            <a:off x="649224" y="864000"/>
            <a:ext cx="10899648" cy="27097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本问考查新中国成立的意义。根据“半殖民地半封建时代过去了</a:t>
            </a:r>
            <a:r>
              <a:rPr lang="en-US" altLang="zh-CN" sz="2400" b="0" i="0">
                <a:solidFill>
                  <a:srgbClr val="000000"/>
                </a:solidFill>
                <a:latin typeface="SimSun" pitchFamily="34" charset="0"/>
                <a:ea typeface="SimSun" pitchFamily="34" charset="-122"/>
                <a:cs typeface="SimSun" pitchFamily="34" charset="-120"/>
              </a:rPr>
              <a:t>，从此</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人民成了国家的主人</a:t>
            </a:r>
            <a:r>
              <a:rPr lang="en-US" altLang="zh-CN" sz="2400" b="0" i="0" dirty="0">
                <a:solidFill>
                  <a:srgbClr val="000000"/>
                </a:solidFill>
                <a:latin typeface="SimSun" pitchFamily="34" charset="0"/>
                <a:ea typeface="SimSun" pitchFamily="34" charset="-122"/>
                <a:cs typeface="SimSun" pitchFamily="34" charset="-120"/>
              </a:rPr>
              <a:t>，中国历史进入了一个民族复兴的新时代”可知，“</a:t>
            </a:r>
            <a:r>
              <a:rPr lang="en-US" altLang="zh-CN" sz="2400" b="0" i="0">
                <a:solidFill>
                  <a:srgbClr val="000000"/>
                </a:solidFill>
                <a:latin typeface="SimSun" pitchFamily="34" charset="0"/>
                <a:ea typeface="SimSun" pitchFamily="34" charset="-122"/>
                <a:cs typeface="SimSun" pitchFamily="34" charset="-120"/>
              </a:rPr>
              <a:t>新时代”</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的</a:t>
            </a:r>
            <a:r>
              <a:rPr lang="en-US" altLang="zh-CN" sz="2400" b="0" i="0" dirty="0">
                <a:solidFill>
                  <a:srgbClr val="000000"/>
                </a:solidFill>
                <a:latin typeface="SimSun" pitchFamily="34" charset="0"/>
                <a:ea typeface="SimSun" pitchFamily="34" charset="-122"/>
                <a:cs typeface="SimSun" pitchFamily="34" charset="-120"/>
              </a:rPr>
              <a:t>“新”体现在彻底结束了旧中国半殖民地半封建社会的历史</a:t>
            </a:r>
            <a:r>
              <a:rPr lang="en-US" altLang="zh-CN" sz="2400" b="0" i="0">
                <a:solidFill>
                  <a:srgbClr val="000000"/>
                </a:solidFill>
                <a:latin typeface="SimSun" pitchFamily="34" charset="0"/>
                <a:ea typeface="SimSun" pitchFamily="34" charset="-122"/>
                <a:cs typeface="SimSun" pitchFamily="34" charset="-120"/>
              </a:rPr>
              <a:t>；实现了中国从几</a:t>
            </a:r>
          </a:p>
          <a:p>
            <a:pPr latinLnBrk="1">
              <a:lnSpc>
                <a:spcPts val="4400"/>
              </a:lnSpc>
            </a:pPr>
            <a:r>
              <a:rPr lang="en-US" altLang="zh-CN" sz="2400" b="0" i="0">
                <a:solidFill>
                  <a:srgbClr val="000000"/>
                </a:solidFill>
                <a:latin typeface="SimSun" pitchFamily="34" charset="0"/>
                <a:ea typeface="SimSun" pitchFamily="34" charset="-122"/>
                <a:cs typeface="SimSun" pitchFamily="34" charset="-120"/>
              </a:rPr>
              <a:t>千年封建专制政治向人民民主的伟大飞跃</a:t>
            </a:r>
            <a:r>
              <a:rPr lang="en-US" altLang="zh-CN" sz="2400" b="0" i="0" dirty="0">
                <a:solidFill>
                  <a:srgbClr val="000000"/>
                </a:solidFill>
                <a:latin typeface="SimSun" pitchFamily="34" charset="0"/>
                <a:ea typeface="SimSun" pitchFamily="34" charset="-122"/>
                <a:cs typeface="SimSun" pitchFamily="34" charset="-120"/>
              </a:rPr>
              <a:t>；中国人民从此站起来了</a:t>
            </a:r>
            <a:r>
              <a:rPr lang="en-US" altLang="zh-CN" sz="2400" b="0" i="0">
                <a:solidFill>
                  <a:srgbClr val="000000"/>
                </a:solidFill>
                <a:latin typeface="SimSun" pitchFamily="34" charset="0"/>
                <a:ea typeface="SimSun" pitchFamily="34" charset="-122"/>
                <a:cs typeface="SimSun" pitchFamily="34" charset="-120"/>
              </a:rPr>
              <a:t>，中国发展从</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此开启了新纪元</a:t>
            </a:r>
            <a:r>
              <a:rPr lang="en-US" altLang="zh-CN" sz="2400" b="0" i="0" dirty="0">
                <a:solidFill>
                  <a:srgbClr val="000000"/>
                </a:solidFill>
                <a:latin typeface="SimSun" pitchFamily="34" charset="0"/>
                <a:ea typeface="SimSun" pitchFamily="34" charset="-122"/>
                <a:cs typeface="SimSu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O_6_BD.38_1#abb04c44c?vop=1&amp;pid=be409547c&amp;color=0,0,0&amp;vtp=1&amp;bt=1&amp;bbb=1&amp;hb=1"/>
          <p:cNvSpPr/>
          <p:nvPr/>
        </p:nvSpPr>
        <p:spPr>
          <a:xfrm>
            <a:off x="649224" y="859536"/>
            <a:ext cx="10894782" cy="998474"/>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SimHei" pitchFamily="34" charset="-122"/>
                <a:cs typeface="SimHei" pitchFamily="34" charset="-120"/>
              </a:rPr>
              <a:t>3）</a:t>
            </a:r>
            <a:r>
              <a:rPr lang="en-US" altLang="zh-CN" sz="900" b="0" i="0" kern="0">
                <a:solidFill>
                  <a:srgbClr val="FFFFFF"/>
                </a:solidFill>
                <a:latin typeface="SimSun" panose="02010600030101010101" pitchFamily="2" charset="-122"/>
                <a:ea typeface="SimHei" pitchFamily="34" charset="-122"/>
                <a:cs typeface="SimHei" pitchFamily="34" charset="-120"/>
              </a:rPr>
              <a:t>                </a:t>
            </a:r>
            <a:r>
              <a:rPr lang="en-US" altLang="zh-CN" sz="2400" b="0" i="0">
                <a:solidFill>
                  <a:srgbClr val="000000"/>
                </a:solidFill>
                <a:latin typeface="SimHei" pitchFamily="34" charset="0"/>
                <a:ea typeface="SimHei" pitchFamily="34" charset="-122"/>
                <a:cs typeface="SimHei" pitchFamily="34" charset="-120"/>
              </a:rPr>
              <a:t>小历同学还想对</a:t>
            </a:r>
            <a:r>
              <a:rPr lang="en-US" altLang="zh-CN" sz="2400" b="0" i="0" dirty="0">
                <a:solidFill>
                  <a:srgbClr val="000000"/>
                </a:solidFill>
                <a:latin typeface="SimHei" pitchFamily="34" charset="0"/>
                <a:ea typeface="SimHei" pitchFamily="34" charset="-122"/>
                <a:cs typeface="SimHei" pitchFamily="34" charset="-120"/>
              </a:rPr>
              <a:t>“中华人民共和国成立”做进一步研究</a:t>
            </a:r>
            <a:r>
              <a:rPr lang="en-US" altLang="zh-CN" sz="2400" b="0" i="0">
                <a:solidFill>
                  <a:srgbClr val="000000"/>
                </a:solidFill>
                <a:latin typeface="SimHei" pitchFamily="34" charset="0"/>
                <a:ea typeface="SimHei" pitchFamily="34" charset="-122"/>
                <a:cs typeface="SimHei" pitchFamily="34" charset="-120"/>
              </a:rPr>
              <a:t>，你能否为他</a:t>
            </a:r>
          </a:p>
          <a:p>
            <a:pPr latinLnBrk="1">
              <a:lnSpc>
                <a:spcPts val="4100"/>
              </a:lnSpc>
            </a:pPr>
            <a:r>
              <a:rPr lang="en-US" altLang="zh-CN" sz="2400" b="0" i="0">
                <a:solidFill>
                  <a:srgbClr val="000000"/>
                </a:solidFill>
                <a:latin typeface="SimHei" pitchFamily="34" charset="0"/>
                <a:ea typeface="SimHei" pitchFamily="34" charset="-122"/>
                <a:cs typeface="SimHei" pitchFamily="34" charset="-120"/>
              </a:rPr>
              <a:t>再补充一则文献史料</a:t>
            </a:r>
            <a:r>
              <a:rPr lang="en-US" altLang="zh-CN" sz="2400" b="0" i="0" dirty="0">
                <a:solidFill>
                  <a:srgbClr val="000000"/>
                </a:solidFill>
                <a:latin typeface="SimHei" pitchFamily="34" charset="0"/>
                <a:ea typeface="SimHei" pitchFamily="34" charset="-122"/>
                <a:cs typeface="SimHei" pitchFamily="34" charset="-120"/>
              </a:rPr>
              <a:t>？说明理由。（4分）</a:t>
            </a:r>
            <a:endParaRPr lang="en-US" altLang="zh-CN" sz="2400" dirty="0"/>
          </a:p>
        </p:txBody>
      </p:sp>
      <p:pic>
        <p:nvPicPr>
          <p:cNvPr id="3" name="QO_6_BD.38_1#abb04c44c?vop=1&amp;pid=be409547c&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11256" y="900684"/>
            <a:ext cx="914400" cy="448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AN.39_1#abb04c44c?vop=1&amp;pid=be409547c&amp;color=0,0,0&amp;vtp=1&amp;bbb=1&amp;hb=1"/>
          <p:cNvSpPr/>
          <p:nvPr/>
        </p:nvSpPr>
        <p:spPr>
          <a:xfrm>
            <a:off x="649224" y="1920748"/>
            <a:ext cx="10899648" cy="1531874"/>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Hei" pitchFamily="34" charset="0"/>
                <a:ea typeface="SimHei" pitchFamily="34" charset="-122"/>
                <a:cs typeface="SimHei" pitchFamily="34" charset="-120"/>
              </a:rPr>
              <a:t>【答案】</a:t>
            </a:r>
            <a:r>
              <a:rPr lang="en-US" altLang="zh-CN" sz="2400" b="0" i="0" dirty="0">
                <a:solidFill>
                  <a:srgbClr val="FF0000"/>
                </a:solidFill>
                <a:latin typeface="SimHei" pitchFamily="34" charset="0"/>
                <a:ea typeface="SimHei" pitchFamily="34" charset="-122"/>
                <a:cs typeface="SimHei" pitchFamily="34" charset="-120"/>
              </a:rPr>
              <a:t>文献史料：《中国人民政治协商会议共同纲领》。（2分）理由</a:t>
            </a:r>
            <a:r>
              <a:rPr lang="en-US" altLang="zh-CN" sz="2400" b="0" i="0">
                <a:solidFill>
                  <a:srgbClr val="FF0000"/>
                </a:solidFill>
                <a:latin typeface="SimHei" pitchFamily="34" charset="0"/>
                <a:ea typeface="SimHei" pitchFamily="34" charset="-122"/>
                <a:cs typeface="SimHei" pitchFamily="34" charset="-120"/>
              </a:rPr>
              <a:t>：《中国</a:t>
            </a:r>
          </a:p>
          <a:p>
            <a:pPr latinLnBrk="1">
              <a:lnSpc>
                <a:spcPts val="4200"/>
              </a:lnSpc>
            </a:pPr>
            <a:r>
              <a:rPr lang="en-US" altLang="zh-CN" sz="2400" b="0" i="0">
                <a:solidFill>
                  <a:srgbClr val="FF0000"/>
                </a:solidFill>
                <a:latin typeface="SimHei" pitchFamily="34" charset="0"/>
                <a:ea typeface="SimHei" pitchFamily="34" charset="-122"/>
                <a:cs typeface="SimHei" pitchFamily="34" charset="-120"/>
              </a:rPr>
              <a:t>人民政治协商会议共同纲领》是中国人民政治协商会议第一届全体会议通过的重</a:t>
            </a:r>
          </a:p>
          <a:p>
            <a:pPr latinLnBrk="1">
              <a:lnSpc>
                <a:spcPts val="4100"/>
              </a:lnSpc>
            </a:pPr>
            <a:r>
              <a:rPr lang="en-US" altLang="zh-CN" sz="2400" b="0" i="0">
                <a:solidFill>
                  <a:srgbClr val="FF0000"/>
                </a:solidFill>
                <a:latin typeface="SimHei" pitchFamily="34" charset="0"/>
                <a:ea typeface="SimHei" pitchFamily="34" charset="-122"/>
                <a:cs typeface="SimHei" pitchFamily="34" charset="-120"/>
              </a:rPr>
              <a:t>要文件</a:t>
            </a:r>
            <a:r>
              <a:rPr lang="en-US" altLang="zh-CN" sz="2400" b="0" i="0" dirty="0">
                <a:solidFill>
                  <a:srgbClr val="FF0000"/>
                </a:solidFill>
                <a:latin typeface="SimHei" pitchFamily="34" charset="0"/>
                <a:ea typeface="SimHei" pitchFamily="34" charset="-122"/>
                <a:cs typeface="SimHei" pitchFamily="34" charset="-120"/>
              </a:rPr>
              <a:t>，是新中国的建国纲领，具有临时宪法的性质。（2分）</a:t>
            </a:r>
            <a:endParaRPr lang="en-US" altLang="zh-CN" sz="2400" dirty="0"/>
          </a:p>
        </p:txBody>
      </p:sp>
      <p:sp>
        <p:nvSpPr>
          <p:cNvPr id="5" name="QO_6_AS.40_1#abb04c44c?vop=1&amp;pid=be409547c&amp;color=0,0,0&amp;vtp=1&amp;bbb=1&amp;hb=1"/>
          <p:cNvSpPr/>
          <p:nvPr/>
        </p:nvSpPr>
        <p:spPr>
          <a:xfrm>
            <a:off x="649224" y="3519805"/>
            <a:ext cx="10899648" cy="2598674"/>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本问考查《中国人民政治协商会议共同纲领</a:t>
            </a:r>
            <a:r>
              <a:rPr lang="en-US" altLang="zh-CN" sz="2400" b="0" i="0">
                <a:solidFill>
                  <a:srgbClr val="000000"/>
                </a:solidFill>
                <a:latin typeface="SimSun" pitchFamily="34" charset="0"/>
                <a:ea typeface="SimSun" pitchFamily="34" charset="-122"/>
                <a:cs typeface="SimSun" pitchFamily="34" charset="-120"/>
              </a:rPr>
              <a:t>》。根据所学可知与中华人</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民共和国成立有关的文献史料有</a:t>
            </a:r>
            <a:r>
              <a:rPr lang="en-US" altLang="zh-CN" sz="2400" b="0" i="0" dirty="0">
                <a:solidFill>
                  <a:srgbClr val="000000"/>
                </a:solidFill>
                <a:latin typeface="SimSun" pitchFamily="34" charset="0"/>
                <a:ea typeface="SimSun" pitchFamily="34" charset="-122"/>
                <a:cs typeface="SimSun" pitchFamily="34" charset="-120"/>
              </a:rPr>
              <a:t>《中国人民政治协商会议共同纲领</a:t>
            </a:r>
            <a:r>
              <a:rPr lang="en-US" altLang="zh-CN" sz="2400" b="0" i="0">
                <a:solidFill>
                  <a:srgbClr val="000000"/>
                </a:solidFill>
                <a:latin typeface="SimSun" pitchFamily="34" charset="0"/>
                <a:ea typeface="SimSun" pitchFamily="34" charset="-122"/>
                <a:cs typeface="SimSun" pitchFamily="34" charset="-120"/>
              </a:rPr>
              <a:t>》，理由是</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1949</a:t>
            </a:r>
            <a:r>
              <a:rPr lang="en-US" altLang="zh-CN" sz="2400" b="0" i="0" dirty="0">
                <a:solidFill>
                  <a:srgbClr val="000000"/>
                </a:solidFill>
                <a:latin typeface="SimSun" pitchFamily="34" charset="0"/>
                <a:ea typeface="SimSun" pitchFamily="34" charset="-122"/>
                <a:cs typeface="SimSun" pitchFamily="34" charset="-120"/>
              </a:rPr>
              <a:t>年</a:t>
            </a:r>
            <a:r>
              <a:rPr lang="en-US" altLang="zh-CN" sz="2400" b="0" i="0">
                <a:solidFill>
                  <a:srgbClr val="000000"/>
                </a:solidFill>
                <a:latin typeface="SimSun" pitchFamily="34" charset="0"/>
                <a:ea typeface="SimSun" pitchFamily="34" charset="-122"/>
                <a:cs typeface="SimSun" pitchFamily="34" charset="-120"/>
              </a:rPr>
              <a:t>9月在北平召开的中国人民政治协商会议第一届全体会议完成了成立新中国</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的筹备工作</a:t>
            </a:r>
            <a:r>
              <a:rPr lang="en-US" altLang="zh-CN" sz="2400" b="0" i="0" dirty="0">
                <a:solidFill>
                  <a:srgbClr val="000000"/>
                </a:solidFill>
                <a:latin typeface="SimSun" pitchFamily="34" charset="0"/>
                <a:ea typeface="SimSun" pitchFamily="34" charset="-122"/>
                <a:cs typeface="SimSun" pitchFamily="34" charset="-120"/>
              </a:rPr>
              <a:t>，会议通过了《中国人民政治协商会议共同纲领</a:t>
            </a:r>
            <a:r>
              <a:rPr lang="en-US" altLang="zh-CN" sz="2400" b="0" i="0">
                <a:solidFill>
                  <a:srgbClr val="000000"/>
                </a:solidFill>
                <a:latin typeface="SimSun" pitchFamily="34" charset="0"/>
                <a:ea typeface="SimSun" pitchFamily="34" charset="-122"/>
                <a:cs typeface="SimSun" pitchFamily="34" charset="-120"/>
              </a:rPr>
              <a:t>》，它是新中国的建</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国纲领</a:t>
            </a:r>
            <a:r>
              <a:rPr lang="en-US" altLang="zh-CN" sz="2400" b="0" i="0" dirty="0">
                <a:solidFill>
                  <a:srgbClr val="000000"/>
                </a:solidFill>
                <a:latin typeface="SimSun" pitchFamily="34" charset="0"/>
                <a:ea typeface="SimSun" pitchFamily="34" charset="-122"/>
                <a:cs typeface="SimSun" pitchFamily="34" charset="-120"/>
              </a:rPr>
              <a:t>，具有临时宪法的性质。</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5">
                                            <p:bg/>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Tree>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1_BD#d3e515466.fixed?color=255,255,255&amp;vtp=1&amp;bbb=1&amp;hb=1"/>
          <p:cNvSpPr/>
          <p:nvPr/>
        </p:nvSpPr>
        <p:spPr>
          <a:xfrm>
            <a:off x="804672" y="2606040"/>
            <a:ext cx="10579608" cy="1655064"/>
          </a:xfrm>
          <a:prstGeom prst="rect">
            <a:avLst/>
          </a:prstGeom>
          <a:noFill/>
          <a:ln/>
        </p:spPr>
        <p:txBody>
          <a:bodyPr wrap="none" lIns="0" tIns="0" rIns="0" bIns="0" rtlCol="0" anchor="ctr"/>
          <a:lstStyle/>
          <a:p>
            <a:pPr algn="ctr" latinLnBrk="1">
              <a:lnSpc>
                <a:spcPts val="6500"/>
              </a:lnSpc>
            </a:pPr>
            <a:r>
              <a:rPr lang="en-US" altLang="zh-CN" sz="5400" b="1" i="0">
                <a:solidFill>
                  <a:srgbClr val="FFFFFF"/>
                </a:solidFill>
                <a:latin typeface="Times New Roman" pitchFamily="34" charset="0"/>
                <a:ea typeface="SimHei" pitchFamily="34" charset="-122"/>
                <a:cs typeface="Times New Roman" pitchFamily="34" charset="-120"/>
              </a:rPr>
              <a:t>第一单元</a:t>
            </a:r>
            <a:r>
              <a:rPr lang="en-US" altLang="zh-CN" sz="5400" b="1" i="0">
                <a:solidFill>
                  <a:srgbClr val="FFFFFF"/>
                </a:solidFill>
                <a:latin typeface="SimSun" pitchFamily="34" charset="0"/>
                <a:ea typeface="SimSun" pitchFamily="34" charset="-122"/>
                <a:cs typeface="SimSun" pitchFamily="34" charset="-120"/>
              </a:rPr>
              <a:t> </a:t>
            </a:r>
            <a:r>
              <a:rPr lang="en-US" altLang="zh-CN" sz="5400" b="1" i="0">
                <a:solidFill>
                  <a:srgbClr val="FFFFFF"/>
                </a:solidFill>
                <a:latin typeface="Times New Roman" pitchFamily="34" charset="0"/>
                <a:ea typeface="SimHei" pitchFamily="34" charset="-122"/>
                <a:cs typeface="Times New Roman" pitchFamily="34" charset="-120"/>
              </a:rPr>
              <a:t>中华人民共和国成立和</a:t>
            </a:r>
          </a:p>
          <a:p>
            <a:pPr algn="ctr" latinLnBrk="1">
              <a:lnSpc>
                <a:spcPts val="6700"/>
              </a:lnSpc>
            </a:pPr>
            <a:r>
              <a:rPr lang="en-US" altLang="zh-CN" sz="5400" b="1" i="0">
                <a:solidFill>
                  <a:srgbClr val="FFFFFF"/>
                </a:solidFill>
                <a:latin typeface="Times New Roman" pitchFamily="34" charset="0"/>
                <a:ea typeface="SimHei" pitchFamily="34" charset="-122"/>
                <a:cs typeface="Times New Roman" pitchFamily="34" charset="-120"/>
              </a:rPr>
              <a:t>社会主义制度的建立</a:t>
            </a:r>
            <a:endParaRPr lang="en-US" altLang="zh-CN" sz="54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2_BD#538fd91ee.fixed?pid=d3e515466&amp;color=255,255,255&amp;vtp=1&amp;bbb=1"/>
          <p:cNvSpPr/>
          <p:nvPr/>
        </p:nvSpPr>
        <p:spPr>
          <a:xfrm>
            <a:off x="1435608" y="2715768"/>
            <a:ext cx="2157984" cy="1435608"/>
          </a:xfrm>
          <a:prstGeom prst="rect">
            <a:avLst/>
          </a:prstGeom>
          <a:noFill/>
          <a:ln/>
        </p:spPr>
        <p:txBody>
          <a:bodyPr wrap="none" lIns="0" tIns="0" rIns="0" bIns="0" rtlCol="0" anchor="ctr"/>
          <a:lstStyle/>
          <a:p>
            <a:pPr algn="ctr" latinLnBrk="1">
              <a:lnSpc>
                <a:spcPts val="6000"/>
              </a:lnSpc>
            </a:pPr>
            <a:r>
              <a:rPr lang="en-US" altLang="zh-CN" sz="4800" b="1" i="0" dirty="0">
                <a:solidFill>
                  <a:srgbClr val="FFFFFF"/>
                </a:solidFill>
                <a:latin typeface="Times New Roman" pitchFamily="34" charset="0"/>
                <a:ea typeface="SimHei" pitchFamily="34" charset="-122"/>
                <a:cs typeface="Times New Roman" pitchFamily="34" charset="-120"/>
              </a:rPr>
              <a:t>第1课</a:t>
            </a:r>
            <a:endParaRPr lang="en-US" altLang="zh-CN" sz="4800" dirty="0"/>
          </a:p>
        </p:txBody>
      </p:sp>
      <p:sp>
        <p:nvSpPr>
          <p:cNvPr id="3" name="C_2_BD#538fd91ee.fixed?pid=d3e515466&amp;color=22,149,212&amp;vtp=1&amp;bbb=1"/>
          <p:cNvSpPr/>
          <p:nvPr/>
        </p:nvSpPr>
        <p:spPr>
          <a:xfrm>
            <a:off x="3639312" y="2752344"/>
            <a:ext cx="6766560" cy="1371600"/>
          </a:xfrm>
          <a:prstGeom prst="rect">
            <a:avLst/>
          </a:prstGeom>
          <a:noFill/>
          <a:ln/>
        </p:spPr>
        <p:txBody>
          <a:bodyPr wrap="none" lIns="0" tIns="0" rIns="0" bIns="0" rtlCol="0" anchor="ctr"/>
          <a:lstStyle/>
          <a:p>
            <a:pPr algn="ctr" latinLnBrk="1">
              <a:lnSpc>
                <a:spcPts val="6000"/>
              </a:lnSpc>
            </a:pPr>
            <a:r>
              <a:rPr lang="en-US" altLang="zh-CN" sz="4800" b="1" i="0" dirty="0">
                <a:solidFill>
                  <a:srgbClr val="1695D4"/>
                </a:solidFill>
                <a:latin typeface="Times New Roman" pitchFamily="34" charset="0"/>
                <a:ea typeface="SimHei" pitchFamily="34" charset="-122"/>
                <a:cs typeface="Times New Roman" pitchFamily="34" charset="-120"/>
              </a:rPr>
              <a:t>中华人民共和国成立</a:t>
            </a:r>
            <a:endParaRPr lang="en-US" altLang="zh-CN" sz="4800" dirty="0"/>
          </a:p>
        </p:txBody>
      </p:sp>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1#目录1:538fd91ee?lid=2e1dade3e&amp;cid=2e1dade3e&amp;tib=255,255,255&amp;vtp=1" descr="preencoded.png">
            <a:hlinkClick r:id="rId3" action="ppaction://hlinksldjump"/>
          </p:cNvPr>
          <p:cNvPicPr>
            <a:picLocks noChangeAspect="1"/>
          </p:cNvPicPr>
          <p:nvPr/>
        </p:nvPicPr>
        <p:blipFill>
          <a:blip r:embed="rId4"/>
          <a:stretch>
            <a:fillRect/>
          </a:stretch>
        </p:blipFill>
        <p:spPr>
          <a:xfrm>
            <a:off x="3968496" y="3026664"/>
            <a:ext cx="502920" cy="502920"/>
          </a:xfrm>
          <a:prstGeom prst="rect">
            <a:avLst/>
          </a:prstGeom>
        </p:spPr>
      </p:pic>
      <p:sp>
        <p:nvSpPr>
          <p:cNvPr id="3" name="C_1#目录1:538fd91ee?lid=2e1dade3e&amp;cid=2e1dade3e&amp;vtp=1&amp;bt=1&amp;bbb=1">
            <a:hlinkClick r:id="rId3" action="ppaction://hlinksldjump"/>
          </p:cNvPr>
          <p:cNvSpPr/>
          <p:nvPr/>
        </p:nvSpPr>
        <p:spPr>
          <a:xfrm>
            <a:off x="4617720" y="3008376"/>
            <a:ext cx="3602736" cy="539496"/>
          </a:xfrm>
          <a:prstGeom prst="rect">
            <a:avLst/>
          </a:prstGeom>
          <a:noFill/>
          <a:ln/>
        </p:spPr>
        <p:txBody>
          <a:bodyPr wrap="none" lIns="0" tIns="0" rIns="0" bIns="0" rtlCol="0" anchor="ctr"/>
          <a:lstStyle/>
          <a:p>
            <a:pPr algn="l" latinLnBrk="1">
              <a:lnSpc>
                <a:spcPts val="4500"/>
              </a:lnSpc>
            </a:pPr>
            <a:r>
              <a:rPr lang="en-US" altLang="zh-CN" sz="3600" b="1" i="0" dirty="0">
                <a:solidFill>
                  <a:srgbClr val="1695D4"/>
                </a:solidFill>
                <a:latin typeface="SimHei" pitchFamily="34" charset="0"/>
                <a:ea typeface="SimHei" pitchFamily="34" charset="-122"/>
                <a:cs typeface="SimHei" pitchFamily="34" charset="-120"/>
              </a:rPr>
              <a:t>刷教材·刷基础</a:t>
            </a:r>
            <a:endParaRPr lang="en-US" altLang="zh-CN" sz="3600" dirty="0"/>
          </a:p>
        </p:txBody>
      </p:sp>
      <p:pic>
        <p:nvPicPr>
          <p:cNvPr id="4" name="C_1#目录1:538fd91ee?lid=b10aa2c7a&amp;cid=b10aa2c7a&amp;tib=255,255,255&amp;vtp=1" descr="preencoded.png">
            <a:hlinkClick r:id="rId5" action="ppaction://hlinksldjump"/>
          </p:cNvPr>
          <p:cNvPicPr>
            <a:picLocks noChangeAspect="1"/>
          </p:cNvPicPr>
          <p:nvPr/>
        </p:nvPicPr>
        <p:blipFill>
          <a:blip r:embed="rId4"/>
          <a:stretch>
            <a:fillRect/>
          </a:stretch>
        </p:blipFill>
        <p:spPr>
          <a:xfrm>
            <a:off x="3968496" y="4101560"/>
            <a:ext cx="502920" cy="502920"/>
          </a:xfrm>
          <a:prstGeom prst="rect">
            <a:avLst/>
          </a:prstGeom>
        </p:spPr>
      </p:pic>
      <p:sp>
        <p:nvSpPr>
          <p:cNvPr id="5" name="C_1#目录1:538fd91ee?lid=b10aa2c7a&amp;cid=b10aa2c7a&amp;vtp=1&amp;bbb=1">
            <a:hlinkClick r:id="rId5" action="ppaction://hlinksldjump"/>
          </p:cNvPr>
          <p:cNvSpPr/>
          <p:nvPr/>
        </p:nvSpPr>
        <p:spPr>
          <a:xfrm>
            <a:off x="4617720" y="4083272"/>
            <a:ext cx="3602736" cy="539496"/>
          </a:xfrm>
          <a:prstGeom prst="rect">
            <a:avLst/>
          </a:prstGeom>
          <a:noFill/>
          <a:ln/>
        </p:spPr>
        <p:txBody>
          <a:bodyPr wrap="none" lIns="0" tIns="0" rIns="0" bIns="0" rtlCol="0" anchor="ctr"/>
          <a:lstStyle/>
          <a:p>
            <a:pPr algn="l" latinLnBrk="1">
              <a:lnSpc>
                <a:spcPts val="4500"/>
              </a:lnSpc>
            </a:pPr>
            <a:r>
              <a:rPr lang="en-US" altLang="zh-CN" sz="3600" b="1" i="0" dirty="0">
                <a:solidFill>
                  <a:srgbClr val="1695D4"/>
                </a:solidFill>
                <a:latin typeface="SimHei" pitchFamily="34" charset="0"/>
                <a:ea typeface="SimHei" pitchFamily="34" charset="-122"/>
                <a:cs typeface="SimHei" pitchFamily="34" charset="-120"/>
              </a:rPr>
              <a:t>刷中考·刷模拟</a:t>
            </a:r>
            <a:endParaRPr lang="en-US" altLang="zh-CN" sz="36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3#2e1dade3e?pid=538fd91ee&amp;color=0,0,0&amp;tib=255,255,255&amp;vtp=1&amp;bt=1" descr="preencoded.png"/>
          <p:cNvPicPr>
            <a:picLocks noChangeAspect="1"/>
          </p:cNvPicPr>
          <p:nvPr/>
        </p:nvPicPr>
        <p:blipFill>
          <a:blip r:embed="rId3"/>
          <a:stretch>
            <a:fillRect/>
          </a:stretch>
        </p:blipFill>
        <p:spPr>
          <a:xfrm>
            <a:off x="667512" y="859536"/>
            <a:ext cx="2734056" cy="630936"/>
          </a:xfrm>
          <a:prstGeom prst="rect">
            <a:avLst/>
          </a:prstGeom>
        </p:spPr>
      </p:pic>
      <p:sp>
        <p:nvSpPr>
          <p:cNvPr id="3" name="C_3_BD#2e1dade3e?pid=538fd91ee&amp;color=255,255,255&amp;vtp=1&amp;bbb=1"/>
          <p:cNvSpPr/>
          <p:nvPr/>
        </p:nvSpPr>
        <p:spPr>
          <a:xfrm>
            <a:off x="1188720" y="914400"/>
            <a:ext cx="881063" cy="539496"/>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方正兰亭纤黑_GBK" pitchFamily="34" charset="0"/>
                <a:ea typeface="方正兰亭纤黑_GBK" pitchFamily="34" charset="-122"/>
                <a:cs typeface="方正兰亭纤黑_GBK" pitchFamily="34" charset="-120"/>
              </a:rPr>
              <a:t>教材</a:t>
            </a:r>
            <a:endParaRPr lang="en-US" altLang="zh-CN" sz="2800" dirty="0"/>
          </a:p>
        </p:txBody>
      </p:sp>
      <p:sp>
        <p:nvSpPr>
          <p:cNvPr id="4" name="C_3_BD#2e1dade3e?pid=538fd91ee&amp;color=255,255,255&amp;vtp=1&amp;bbb=1"/>
          <p:cNvSpPr/>
          <p:nvPr/>
        </p:nvSpPr>
        <p:spPr>
          <a:xfrm>
            <a:off x="2660904" y="914400"/>
            <a:ext cx="881063" cy="539496"/>
          </a:xfrm>
          <a:prstGeom prst="rect">
            <a:avLst/>
          </a:prstGeom>
          <a:noFill/>
          <a:ln/>
        </p:spPr>
        <p:txBody>
          <a:bodyPr wrap="none" lIns="0" tIns="0" rIns="0" bIns="0" rtlCol="0" anchor="ctr"/>
          <a:lstStyle/>
          <a:p>
            <a:pPr algn="l" latinLnBrk="1">
              <a:lnSpc>
                <a:spcPts val="3400"/>
              </a:lnSpc>
            </a:pPr>
            <a:r>
              <a:rPr lang="en-US" altLang="zh-CN" sz="2800" b="1" i="0" dirty="0">
                <a:solidFill>
                  <a:srgbClr val="FFFFFF"/>
                </a:solidFill>
                <a:latin typeface="方正兰亭纤黑_GBK" pitchFamily="34" charset="0"/>
                <a:ea typeface="方正兰亭纤黑_GBK" pitchFamily="34" charset="-122"/>
                <a:cs typeface="方正兰亭纤黑_GBK" pitchFamily="34" charset="-120"/>
              </a:rPr>
              <a:t>基础</a:t>
            </a:r>
            <a:endParaRPr lang="en-US" altLang="zh-CN" sz="2800" dirty="0"/>
          </a:p>
        </p:txBody>
      </p:sp>
      <p:sp>
        <p:nvSpPr>
          <p:cNvPr id="5" name="C_4_BD#c3746b703?pid=2e1dade3e&amp;color=0,0,0&amp;vtp=1&amp;bbb=1"/>
          <p:cNvSpPr/>
          <p:nvPr/>
        </p:nvSpPr>
        <p:spPr>
          <a:xfrm>
            <a:off x="649224" y="1460500"/>
            <a:ext cx="10899648" cy="569849"/>
          </a:xfrm>
          <a:prstGeom prst="rect">
            <a:avLst/>
          </a:prstGeom>
          <a:noFill/>
          <a:ln/>
        </p:spPr>
        <p:txBody>
          <a:bodyPr wrap="none" lIns="0" tIns="0" rIns="0" bIns="0" rtlCol="0" anchor="t"/>
          <a:lstStyle/>
          <a:p>
            <a:pPr algn="l" latinLnBrk="1">
              <a:lnSpc>
                <a:spcPts val="5000"/>
              </a:lnSpc>
            </a:pPr>
            <a:r>
              <a:rPr lang="en-US" altLang="zh-CN" sz="3000" b="1" i="0" u="sng" dirty="0">
                <a:solidFill>
                  <a:srgbClr val="000000"/>
                </a:solidFill>
                <a:latin typeface="Times New Roman" pitchFamily="34" charset="0"/>
                <a:ea typeface="SimHei" pitchFamily="34" charset="-122"/>
                <a:cs typeface="Times New Roman" pitchFamily="34" charset="-120"/>
              </a:rPr>
              <a:t>知识点1</a:t>
            </a:r>
            <a:r>
              <a:rPr lang="en-US" altLang="zh-CN" sz="3000" b="1" i="0" u="sng" dirty="0">
                <a:solidFill>
                  <a:srgbClr val="000000"/>
                </a:solidFill>
                <a:latin typeface="SimSun" pitchFamily="34" charset="0"/>
                <a:ea typeface="SimSun" pitchFamily="34" charset="-122"/>
                <a:cs typeface="SimSun" pitchFamily="34" charset="-120"/>
              </a:rPr>
              <a:t> </a:t>
            </a:r>
            <a:r>
              <a:rPr lang="en-US" altLang="zh-CN" sz="3000" b="1" i="0" u="sng" dirty="0">
                <a:solidFill>
                  <a:srgbClr val="000000"/>
                </a:solidFill>
                <a:latin typeface="Times New Roman" pitchFamily="34" charset="0"/>
                <a:ea typeface="SimHei" pitchFamily="34" charset="-122"/>
                <a:cs typeface="Times New Roman" pitchFamily="34" charset="-120"/>
              </a:rPr>
              <a:t>中国人民政治协商会议和《共同纲领》</a:t>
            </a:r>
            <a:endParaRPr lang="en-US" altLang="zh-CN" sz="3000" dirty="0"/>
          </a:p>
        </p:txBody>
      </p:sp>
      <p:sp>
        <p:nvSpPr>
          <p:cNvPr id="6" name="QC_5_BD.1_1#9a9b5e6da?vop=1&amp;pid=c3746b703&amp;color=0,0,0&amp;vtp=1&amp;bbb=1&amp;hb=1"/>
          <p:cNvSpPr/>
          <p:nvPr/>
        </p:nvSpPr>
        <p:spPr>
          <a:xfrm>
            <a:off x="649224" y="2094326"/>
            <a:ext cx="10899648" cy="1477899"/>
          </a:xfrm>
          <a:prstGeom prst="rect">
            <a:avLst/>
          </a:prstGeom>
          <a:noFill/>
          <a:ln/>
        </p:spPr>
        <p:txBody>
          <a:bodyPr wrap="none" lIns="0" tIns="0" rIns="0" bIns="0" rtlCol="0" anchor="t"/>
          <a:lstStyle/>
          <a:p>
            <a:pPr algn="l" latinLnBrk="1">
              <a:lnSpc>
                <a:spcPts val="4100"/>
              </a:lnSpc>
            </a:pPr>
            <a:r>
              <a:rPr lang="en-US" altLang="zh-CN" sz="2400" b="0" i="0" dirty="0">
                <a:solidFill>
                  <a:srgbClr val="FF0000"/>
                </a:solidFill>
                <a:latin typeface="SimHei" pitchFamily="34" charset="0"/>
                <a:ea typeface="SimHei" pitchFamily="34" charset="-122"/>
                <a:cs typeface="SimHei" pitchFamily="34" charset="-120"/>
              </a:rPr>
              <a:t>1.</a:t>
            </a:r>
            <a:r>
              <a:rPr lang="en-US" altLang="zh-CN" sz="2400" b="0" i="0" dirty="0">
                <a:solidFill>
                  <a:srgbClr val="000000"/>
                </a:solidFill>
                <a:latin typeface="KaiTi" pitchFamily="34" charset="0"/>
                <a:ea typeface="KaiTi" pitchFamily="34" charset="-122"/>
                <a:cs typeface="KaiTi" pitchFamily="34" charset="-120"/>
              </a:rPr>
              <a:t>【2025广西贵港调研】</a:t>
            </a:r>
            <a:r>
              <a:rPr lang="en-US" altLang="zh-CN" sz="2400" b="0" i="0" dirty="0">
                <a:solidFill>
                  <a:srgbClr val="000000"/>
                </a:solidFill>
                <a:latin typeface="SimHei" pitchFamily="34" charset="0"/>
                <a:ea typeface="SimHei" pitchFamily="34" charset="-122"/>
                <a:cs typeface="SimHei" pitchFamily="34" charset="-120"/>
              </a:rPr>
              <a:t>在中国国家博物馆中，陈列着一件被毛泽东称为“</a:t>
            </a:r>
            <a:r>
              <a:rPr lang="en-US" altLang="zh-CN" sz="2400" b="0" i="0">
                <a:solidFill>
                  <a:srgbClr val="000000"/>
                </a:solidFill>
                <a:latin typeface="SimHei" pitchFamily="34" charset="0"/>
                <a:ea typeface="SimHei" pitchFamily="34" charset="-122"/>
                <a:cs typeface="SimHei" pitchFamily="34" charset="-120"/>
              </a:rPr>
              <a:t>天书”</a:t>
            </a:r>
          </a:p>
          <a:p>
            <a:pPr latinLnBrk="1">
              <a:lnSpc>
                <a:spcPts val="4100"/>
              </a:lnSpc>
            </a:pPr>
            <a:r>
              <a:rPr lang="en-US" altLang="zh-CN" sz="2400" b="0" i="0">
                <a:solidFill>
                  <a:srgbClr val="000000"/>
                </a:solidFill>
                <a:latin typeface="SimHei" pitchFamily="34" charset="0"/>
                <a:ea typeface="SimHei" pitchFamily="34" charset="-122"/>
                <a:cs typeface="SimHei" pitchFamily="34" charset="-120"/>
              </a:rPr>
              <a:t>的中国人民政治协商会议第一届全体会议代表签名册</a:t>
            </a:r>
            <a:r>
              <a:rPr lang="en-US" altLang="zh-CN" sz="2400" b="0" i="0" dirty="0">
                <a:solidFill>
                  <a:srgbClr val="000000"/>
                </a:solidFill>
                <a:latin typeface="SimHei" pitchFamily="34" charset="0"/>
                <a:ea typeface="SimHei" pitchFamily="34" charset="-122"/>
                <a:cs typeface="SimHei" pitchFamily="34" charset="-120"/>
              </a:rPr>
              <a:t>，上面留下了</a:t>
            </a:r>
            <a:r>
              <a:rPr lang="en-US" altLang="zh-CN" sz="2400" b="0" i="0">
                <a:solidFill>
                  <a:srgbClr val="000000"/>
                </a:solidFill>
                <a:latin typeface="SimHei" pitchFamily="34" charset="0"/>
                <a:ea typeface="SimHei" pitchFamily="34" charset="-122"/>
                <a:cs typeface="SimHei" pitchFamily="34" charset="-120"/>
              </a:rPr>
              <a:t>644位代表的珍</a:t>
            </a:r>
          </a:p>
          <a:p>
            <a:pPr latinLnBrk="1">
              <a:lnSpc>
                <a:spcPts val="3800"/>
              </a:lnSpc>
            </a:pPr>
            <a:r>
              <a:rPr lang="en-US" altLang="zh-CN" sz="2400" b="0" i="0">
                <a:solidFill>
                  <a:srgbClr val="000000"/>
                </a:solidFill>
                <a:latin typeface="SimHei" pitchFamily="34" charset="0"/>
                <a:ea typeface="SimHei" pitchFamily="34" charset="-122"/>
                <a:cs typeface="SimHei" pitchFamily="34" charset="-120"/>
              </a:rPr>
              <a:t>贵签名</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SimHei" pitchFamily="34" charset="-122"/>
                <a:cs typeface="SimHei" pitchFamily="34" charset="-120"/>
              </a:rPr>
              <a:t>这次会议的中心议题是(</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endParaRPr lang="en-US" altLang="zh-CN" sz="2400" dirty="0"/>
          </a:p>
        </p:txBody>
      </p:sp>
      <p:sp>
        <p:nvSpPr>
          <p:cNvPr id="7" name="QC_5_AN.2_1#9a9b5e6da.bracket?vop=1&amp;pid=c3746b703&amp;color=0,0,0&amp;vpa=1&amp;vtp=1"/>
          <p:cNvSpPr/>
          <p:nvPr/>
        </p:nvSpPr>
        <p:spPr>
          <a:xfrm>
            <a:off x="5237892" y="3116358"/>
            <a:ext cx="373063" cy="436499"/>
          </a:xfrm>
          <a:prstGeom prst="rect">
            <a:avLst/>
          </a:prstGeom>
          <a:noFill/>
          <a:ln/>
        </p:spPr>
        <p:txBody>
          <a:bodyPr wrap="none" lIns="0" tIns="0" rIns="0" bIns="0" rtlCol="0" anchor="t"/>
          <a:lstStyle/>
          <a:p>
            <a:pPr algn="ctr" latinLnBrk="1">
              <a:lnSpc>
                <a:spcPts val="3800"/>
              </a:lnSpc>
            </a:pPr>
            <a:r>
              <a:rPr lang="en-US" altLang="zh-CN" sz="2400" b="0" i="0" dirty="0">
                <a:solidFill>
                  <a:srgbClr val="FF0000"/>
                </a:solidFill>
                <a:latin typeface="SimHei" pitchFamily="34" charset="0"/>
                <a:ea typeface="SimHei" pitchFamily="34" charset="-122"/>
                <a:cs typeface="SimHei" pitchFamily="34" charset="-120"/>
              </a:rPr>
              <a:t>A</a:t>
            </a:r>
            <a:endParaRPr lang="en-US" altLang="zh-CN" sz="2400" dirty="0"/>
          </a:p>
        </p:txBody>
      </p:sp>
      <p:sp>
        <p:nvSpPr>
          <p:cNvPr id="8" name="QC_5_BD.1_2#9a9b5e6da.choices?vop=1&amp;pid=c3746b703&amp;color=0,0,0&amp;vtp=1&amp;bbb=1"/>
          <p:cNvSpPr/>
          <p:nvPr/>
        </p:nvSpPr>
        <p:spPr>
          <a:xfrm>
            <a:off x="649224" y="3620909"/>
            <a:ext cx="10899648" cy="957199"/>
          </a:xfrm>
          <a:prstGeom prst="rect">
            <a:avLst/>
          </a:prstGeom>
          <a:noFill/>
          <a:ln/>
        </p:spPr>
        <p:txBody>
          <a:bodyPr wrap="none" lIns="0" tIns="0" rIns="0" bIns="0" rtlCol="0" anchor="t"/>
          <a:lstStyle/>
          <a:p>
            <a:pPr latinLnBrk="1">
              <a:lnSpc>
                <a:spcPts val="4100"/>
              </a:lnSpc>
              <a:tabLst>
                <a:tab pos="5555956" algn="l"/>
              </a:tabLst>
            </a:pPr>
            <a:r>
              <a:rPr lang="en-US" altLang="zh-CN" sz="2400" b="0" i="0" dirty="0">
                <a:solidFill>
                  <a:srgbClr val="000000"/>
                </a:solidFill>
                <a:latin typeface="SimHei" pitchFamily="34" charset="0"/>
                <a:ea typeface="SimHei" pitchFamily="34" charset="-122"/>
                <a:cs typeface="SimHei" pitchFamily="34" charset="-120"/>
              </a:rPr>
              <a:t>A</a:t>
            </a:r>
            <a:r>
              <a:rPr lang="en-US" altLang="zh-CN" sz="2400" b="0" i="0">
                <a:solidFill>
                  <a:srgbClr val="000000"/>
                </a:solidFill>
                <a:latin typeface="SimHei" pitchFamily="34" charset="0"/>
                <a:ea typeface="SimHei" pitchFamily="34" charset="-122"/>
                <a:cs typeface="SimHei" pitchFamily="34" charset="-120"/>
              </a:rPr>
              <a:t>.讨论成立新中国的问题</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B</a:t>
            </a:r>
            <a:r>
              <a:rPr lang="en-US" altLang="zh-CN" sz="2400" b="0" i="0" dirty="0">
                <a:solidFill>
                  <a:srgbClr val="000000"/>
                </a:solidFill>
                <a:latin typeface="SimHei" pitchFamily="34" charset="0"/>
                <a:ea typeface="SimHei" pitchFamily="34" charset="-122"/>
                <a:cs typeface="SimHei" pitchFamily="34" charset="-120"/>
              </a:rPr>
              <a:t>.经济新发展</a:t>
            </a:r>
            <a:endParaRPr lang="en-US" altLang="zh-CN" sz="2400" dirty="0"/>
          </a:p>
          <a:p>
            <a:pPr latinLnBrk="1">
              <a:lnSpc>
                <a:spcPts val="3800"/>
              </a:lnSpc>
              <a:tabLst>
                <a:tab pos="5555956" algn="l"/>
              </a:tabLst>
            </a:pPr>
            <a:r>
              <a:rPr lang="en-US" altLang="zh-CN" sz="2400" b="0" i="0">
                <a:solidFill>
                  <a:srgbClr val="000000"/>
                </a:solidFill>
                <a:latin typeface="SimHei" pitchFamily="34" charset="0"/>
                <a:ea typeface="SimHei" pitchFamily="34" charset="-122"/>
                <a:cs typeface="SimHei" pitchFamily="34" charset="-120"/>
              </a:rPr>
              <a:t>C.解放南京</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D</a:t>
            </a:r>
            <a:r>
              <a:rPr lang="en-US" altLang="zh-CN" sz="2400" b="0" i="0" dirty="0">
                <a:solidFill>
                  <a:srgbClr val="000000"/>
                </a:solidFill>
                <a:latin typeface="SimHei" pitchFamily="34" charset="0"/>
                <a:ea typeface="SimHei" pitchFamily="34" charset="-122"/>
                <a:cs typeface="SimHei" pitchFamily="34" charset="-120"/>
              </a:rPr>
              <a:t>.文化新篇章</a:t>
            </a:r>
            <a:endParaRPr lang="en-US" altLang="zh-CN" sz="2400" dirty="0"/>
          </a:p>
        </p:txBody>
      </p:sp>
      <p:sp>
        <p:nvSpPr>
          <p:cNvPr id="9" name="QC_5_AS.3_1#9a9b5e6da?vop=1&amp;pid=c3746b703&amp;color=0,0,0&amp;vtp=1&amp;bbb=1&amp;hb=1"/>
          <p:cNvSpPr/>
          <p:nvPr/>
        </p:nvSpPr>
        <p:spPr>
          <a:xfrm>
            <a:off x="649224" y="4642560"/>
            <a:ext cx="10899648" cy="1477899"/>
          </a:xfrm>
          <a:prstGeom prst="rect">
            <a:avLst/>
          </a:prstGeom>
          <a:noFill/>
          <a:ln/>
        </p:spPr>
        <p:txBody>
          <a:bodyPr wrap="none" lIns="0" tIns="0" rIns="0" bIns="0" rtlCol="0" anchor="t"/>
          <a:lstStyle/>
          <a:p>
            <a:pPr algn="l" latinLnBrk="1">
              <a:lnSpc>
                <a:spcPts val="41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本题考查中国人民政治协商会议第一届全体会议。根据</a:t>
            </a:r>
            <a:r>
              <a:rPr lang="en-US" altLang="zh-CN" sz="2400" b="0" i="0">
                <a:solidFill>
                  <a:srgbClr val="000000"/>
                </a:solidFill>
                <a:latin typeface="SimSun" pitchFamily="34" charset="0"/>
                <a:ea typeface="SimSun" pitchFamily="34" charset="-122"/>
                <a:cs typeface="SimSun" pitchFamily="34" charset="-120"/>
              </a:rPr>
              <a:t>“中国人民政治</a:t>
            </a:r>
          </a:p>
          <a:p>
            <a:pPr latinLnBrk="1">
              <a:lnSpc>
                <a:spcPts val="4100"/>
              </a:lnSpc>
            </a:pPr>
            <a:r>
              <a:rPr lang="en-US" altLang="zh-CN" sz="2400" b="0" i="0">
                <a:solidFill>
                  <a:srgbClr val="000000"/>
                </a:solidFill>
                <a:latin typeface="SimSun" pitchFamily="34" charset="0"/>
                <a:ea typeface="SimSun" pitchFamily="34" charset="-122"/>
                <a:cs typeface="SimSun" pitchFamily="34" charset="-120"/>
              </a:rPr>
              <a:t>协商会议第一届全体会议代表签名册</a:t>
            </a:r>
            <a:r>
              <a:rPr lang="en-US" altLang="zh-CN" sz="2400" b="0" i="0" dirty="0">
                <a:solidFill>
                  <a:srgbClr val="000000"/>
                </a:solidFill>
                <a:latin typeface="SimSun" pitchFamily="34" charset="0"/>
                <a:ea typeface="SimSun" pitchFamily="34" charset="-122"/>
                <a:cs typeface="SimSun" pitchFamily="34" charset="-120"/>
              </a:rPr>
              <a:t>”和所学可知</a:t>
            </a:r>
            <a:r>
              <a:rPr lang="en-US" altLang="zh-CN" sz="2400" b="0" i="0">
                <a:solidFill>
                  <a:srgbClr val="000000"/>
                </a:solidFill>
                <a:latin typeface="SimSun" pitchFamily="34" charset="0"/>
                <a:ea typeface="SimSun" pitchFamily="34" charset="-122"/>
                <a:cs typeface="SimSun" pitchFamily="34" charset="-120"/>
              </a:rPr>
              <a:t>，该会议是中国人民政治协商</a:t>
            </a:r>
          </a:p>
          <a:p>
            <a:pPr latinLnBrk="1">
              <a:lnSpc>
                <a:spcPts val="3800"/>
              </a:lnSpc>
            </a:pPr>
            <a:r>
              <a:rPr lang="en-US" altLang="zh-CN" sz="2400" b="0" i="0">
                <a:solidFill>
                  <a:srgbClr val="000000"/>
                </a:solidFill>
                <a:latin typeface="SimSun" pitchFamily="34" charset="0"/>
                <a:ea typeface="SimSun" pitchFamily="34" charset="-122"/>
                <a:cs typeface="SimSun" pitchFamily="34" charset="-120"/>
              </a:rPr>
              <a:t>会议第一届全体会议</a:t>
            </a:r>
            <a:r>
              <a:rPr lang="en-US" altLang="zh-CN" sz="2400" b="0" i="0" dirty="0">
                <a:solidFill>
                  <a:srgbClr val="000000"/>
                </a:solidFill>
                <a:latin typeface="SimSun" pitchFamily="34" charset="0"/>
                <a:ea typeface="SimSun" pitchFamily="34" charset="-122"/>
                <a:cs typeface="SimSun" pitchFamily="34" charset="-120"/>
              </a:rPr>
              <a:t>，会议的中心议题是讨论成立新中国的问题。故选A。</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9">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9">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9">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4_1#c7bf1b7aa?vop=1&amp;pid=c3746b703&amp;color=0,0,0&amp;vtp=1&amp;bt=1&amp;bbb=1&amp;hb=1"/>
          <p:cNvSpPr/>
          <p:nvPr/>
        </p:nvSpPr>
        <p:spPr>
          <a:xfrm>
            <a:off x="649224" y="864000"/>
            <a:ext cx="10899648" cy="1033399"/>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SimHei" pitchFamily="34" charset="0"/>
                <a:ea typeface="SimHei" pitchFamily="34" charset="-122"/>
                <a:cs typeface="SimHei" pitchFamily="34" charset="-120"/>
              </a:rPr>
              <a:t>2.</a:t>
            </a:r>
            <a:r>
              <a:rPr lang="en-US" altLang="zh-CN" sz="2400" b="0" i="0" dirty="0">
                <a:solidFill>
                  <a:srgbClr val="000000"/>
                </a:solidFill>
                <a:latin typeface="KaiTi" pitchFamily="34" charset="0"/>
                <a:ea typeface="KaiTi" pitchFamily="34" charset="-122"/>
                <a:cs typeface="KaiTi" pitchFamily="34" charset="-120"/>
              </a:rPr>
              <a:t>【2025湖北武汉期末】</a:t>
            </a:r>
            <a:r>
              <a:rPr lang="en-US" altLang="zh-CN" sz="2400" b="0" i="0" dirty="0">
                <a:solidFill>
                  <a:srgbClr val="000000"/>
                </a:solidFill>
                <a:latin typeface="SimHei" pitchFamily="34" charset="0"/>
                <a:ea typeface="SimHei" pitchFamily="34" charset="-122"/>
                <a:cs typeface="SimHei" pitchFamily="34" charset="-120"/>
              </a:rPr>
              <a:t>《共同纲领》从起草到提交政协审议</a:t>
            </a:r>
            <a:r>
              <a:rPr lang="en-US" altLang="zh-CN" sz="2400" b="0" i="0">
                <a:solidFill>
                  <a:srgbClr val="000000"/>
                </a:solidFill>
                <a:latin typeface="SimHei" pitchFamily="34" charset="0"/>
                <a:ea typeface="SimHei" pitchFamily="34" charset="-122"/>
                <a:cs typeface="SimHei" pitchFamily="34" charset="-120"/>
              </a:rPr>
              <a:t>，反复讨论和修改</a:t>
            </a:r>
          </a:p>
          <a:p>
            <a:pPr latinLnBrk="1">
              <a:lnSpc>
                <a:spcPts val="4200"/>
              </a:lnSpc>
            </a:pPr>
            <a:r>
              <a:rPr lang="en-US" altLang="zh-CN" sz="2400" b="0" i="0">
                <a:solidFill>
                  <a:srgbClr val="000000"/>
                </a:solidFill>
                <a:latin typeface="SimHei" pitchFamily="34" charset="0"/>
                <a:ea typeface="SimHei" pitchFamily="34" charset="-122"/>
                <a:cs typeface="SimHei" pitchFamily="34" charset="-120"/>
              </a:rPr>
              <a:t>了</a:t>
            </a:r>
            <a:r>
              <a:rPr lang="en-US" altLang="zh-CN" sz="2400" b="0" i="0" dirty="0">
                <a:solidFill>
                  <a:srgbClr val="000000"/>
                </a:solidFill>
                <a:latin typeface="SimHei" pitchFamily="34" charset="0"/>
                <a:ea typeface="SimHei" pitchFamily="34" charset="-122"/>
                <a:cs typeface="SimHei" pitchFamily="34" charset="-120"/>
              </a:rPr>
              <a:t>7次，广泛吸收了各方面的意见。这表明《</a:t>
            </a:r>
            <a:r>
              <a:rPr lang="en-US" altLang="zh-CN" sz="2400" b="0" i="0">
                <a:solidFill>
                  <a:srgbClr val="000000"/>
                </a:solidFill>
                <a:latin typeface="SimHei" pitchFamily="34" charset="0"/>
                <a:ea typeface="SimHei" pitchFamily="34" charset="-122"/>
                <a:cs typeface="SimHei" pitchFamily="34" charset="-120"/>
              </a:rPr>
              <a:t>共同纲领》(</a:t>
            </a:r>
            <a:r>
              <a:rPr lang="en-US" altLang="zh-CN" sz="2400" b="0" i="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a:t>
            </a:r>
            <a:endParaRPr lang="en-US" altLang="zh-CN" sz="2400" dirty="0"/>
          </a:p>
        </p:txBody>
      </p:sp>
      <p:sp>
        <p:nvSpPr>
          <p:cNvPr id="3" name="QC_5_AN.5_1#c7bf1b7aa.bracket?vop=1&amp;pid=c3746b703&amp;color=0,0,0&amp;vpa=2&amp;vtp=1"/>
          <p:cNvSpPr/>
          <p:nvPr/>
        </p:nvSpPr>
        <p:spPr>
          <a:xfrm>
            <a:off x="8438293" y="1411370"/>
            <a:ext cx="373063" cy="474599"/>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SimHei" pitchFamily="34" charset="0"/>
                <a:ea typeface="SimHei" pitchFamily="34" charset="-122"/>
                <a:cs typeface="SimHei" pitchFamily="34" charset="-120"/>
              </a:rPr>
              <a:t>C</a:t>
            </a:r>
            <a:endParaRPr lang="en-US" altLang="zh-CN" sz="2400" dirty="0"/>
          </a:p>
        </p:txBody>
      </p:sp>
      <p:sp>
        <p:nvSpPr>
          <p:cNvPr id="4" name="QC_5_BD.4_2#c7bf1b7aa.choices?vop=1&amp;pid=c3746b703&amp;color=0,0,0&amp;vtp=1&amp;bbb=1"/>
          <p:cNvSpPr/>
          <p:nvPr/>
        </p:nvSpPr>
        <p:spPr>
          <a:xfrm>
            <a:off x="649224" y="1962676"/>
            <a:ext cx="10899648" cy="1033399"/>
          </a:xfrm>
          <a:prstGeom prst="rect">
            <a:avLst/>
          </a:prstGeom>
          <a:noFill/>
          <a:ln/>
        </p:spPr>
        <p:txBody>
          <a:bodyPr wrap="none" lIns="0" tIns="0" rIns="0" bIns="0" rtlCol="0" anchor="t"/>
          <a:lstStyle/>
          <a:p>
            <a:pPr latinLnBrk="1">
              <a:lnSpc>
                <a:spcPts val="4400"/>
              </a:lnSpc>
              <a:tabLst>
                <a:tab pos="5555956" algn="l"/>
              </a:tabLst>
            </a:pPr>
            <a:r>
              <a:rPr lang="en-US" altLang="zh-CN" sz="2400" b="0" i="0" dirty="0">
                <a:solidFill>
                  <a:srgbClr val="000000"/>
                </a:solidFill>
                <a:latin typeface="SimHei" pitchFamily="34" charset="0"/>
                <a:ea typeface="SimHei" pitchFamily="34" charset="-122"/>
                <a:cs typeface="SimHei" pitchFamily="34" charset="-120"/>
              </a:rPr>
              <a:t>A</a:t>
            </a:r>
            <a:r>
              <a:rPr lang="en-US" altLang="zh-CN" sz="2400" b="0" i="0">
                <a:solidFill>
                  <a:srgbClr val="000000"/>
                </a:solidFill>
                <a:latin typeface="SimHei" pitchFamily="34" charset="0"/>
                <a:ea typeface="SimHei" pitchFamily="34" charset="-122"/>
                <a:cs typeface="SimHei" pitchFamily="34" charset="-120"/>
              </a:rPr>
              <a:t>.发挥了临时宪法的作用</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B</a:t>
            </a:r>
            <a:r>
              <a:rPr lang="en-US" altLang="zh-CN" sz="2400" b="0" i="0" dirty="0">
                <a:solidFill>
                  <a:srgbClr val="000000"/>
                </a:solidFill>
                <a:latin typeface="SimHei" pitchFamily="34" charset="0"/>
                <a:ea typeface="SimHei" pitchFamily="34" charset="-122"/>
                <a:cs typeface="SimHei" pitchFamily="34" charset="-120"/>
              </a:rPr>
              <a:t>.代表中华人民共和国成立</a:t>
            </a:r>
            <a:endParaRPr lang="en-US" altLang="zh-CN" sz="2400" dirty="0"/>
          </a:p>
          <a:p>
            <a:pPr latinLnBrk="1">
              <a:lnSpc>
                <a:spcPts val="4200"/>
              </a:lnSpc>
              <a:tabLst>
                <a:tab pos="5555956" algn="l"/>
              </a:tabLst>
            </a:pPr>
            <a:r>
              <a:rPr lang="en-US" altLang="zh-CN" sz="2400" b="0" i="0">
                <a:solidFill>
                  <a:srgbClr val="000000"/>
                </a:solidFill>
                <a:latin typeface="SimHei" pitchFamily="34" charset="0"/>
                <a:ea typeface="SimHei" pitchFamily="34" charset="-122"/>
                <a:cs typeface="SimHei" pitchFamily="34" charset="-120"/>
              </a:rPr>
              <a:t>C.制定过程体现民主协商</a:t>
            </a:r>
            <a:r>
              <a:rPr lang="en-US" altLang="zh-CN" sz="2400" b="0" i="0" spc="-10300">
                <a:solidFill>
                  <a:srgbClr val="000000"/>
                </a:solidFill>
                <a:latin typeface="SimSun" pitchFamily="34" charset="0"/>
                <a:ea typeface="SimSun" pitchFamily="34" charset="-122"/>
                <a:cs typeface="SimSun" pitchFamily="34" charset="-120"/>
              </a:rPr>
              <a:t>	</a:t>
            </a:r>
            <a:r>
              <a:rPr lang="en-US" altLang="zh-CN" sz="2400" b="0" i="0">
                <a:solidFill>
                  <a:srgbClr val="000000"/>
                </a:solidFill>
                <a:latin typeface="SimHei" pitchFamily="34" charset="0"/>
                <a:ea typeface="SimHei" pitchFamily="34" charset="-122"/>
                <a:cs typeface="SimHei" pitchFamily="34" charset="-120"/>
              </a:rPr>
              <a:t>D</a:t>
            </a:r>
            <a:r>
              <a:rPr lang="en-US" altLang="zh-CN" sz="2400" b="0" i="0" dirty="0">
                <a:solidFill>
                  <a:srgbClr val="000000"/>
                </a:solidFill>
                <a:latin typeface="SimHei" pitchFamily="34" charset="0"/>
                <a:ea typeface="SimHei" pitchFamily="34" charset="-122"/>
                <a:cs typeface="SimHei" pitchFamily="34" charset="-120"/>
              </a:rPr>
              <a:t>.彰显了各民族平等的原则</a:t>
            </a:r>
            <a:endParaRPr lang="en-US" altLang="zh-CN" sz="2400" dirty="0"/>
          </a:p>
        </p:txBody>
      </p:sp>
      <p:sp>
        <p:nvSpPr>
          <p:cNvPr id="5" name="QC_5_AS.6_1#c7bf1b7aa?vop=1&amp;pid=c3746b703&amp;color=0,0,0&amp;vtp=1&amp;bbb=1&amp;hb=1"/>
          <p:cNvSpPr/>
          <p:nvPr/>
        </p:nvSpPr>
        <p:spPr>
          <a:xfrm>
            <a:off x="649224" y="3066306"/>
            <a:ext cx="10899648" cy="1033399"/>
          </a:xfrm>
          <a:prstGeom prst="rect">
            <a:avLst/>
          </a:prstGeom>
          <a:noFill/>
          <a:ln/>
        </p:spPr>
        <p:txBody>
          <a:bodyPr wrap="none" lIns="0" tIns="0" rIns="0" bIns="0" rtlCol="0" anchor="t"/>
          <a:lstStyle/>
          <a:p>
            <a:pPr algn="l" latinLnBrk="1">
              <a:lnSpc>
                <a:spcPts val="4400"/>
              </a:lnSpc>
            </a:pPr>
            <a:r>
              <a:rPr lang="en-US" altLang="zh-CN" sz="2400" b="1" i="0" dirty="0">
                <a:solidFill>
                  <a:srgbClr val="FF0000"/>
                </a:solidFill>
                <a:latin typeface="SimSun" pitchFamily="34" charset="0"/>
                <a:ea typeface="SimSun" pitchFamily="34" charset="-122"/>
                <a:cs typeface="SimSun" pitchFamily="34" charset="-120"/>
              </a:rPr>
              <a:t>【解析】</a:t>
            </a:r>
            <a:r>
              <a:rPr lang="en-US" altLang="zh-CN" sz="2400" b="0" i="0" dirty="0">
                <a:solidFill>
                  <a:srgbClr val="000000"/>
                </a:solidFill>
                <a:latin typeface="SimSun" pitchFamily="34" charset="0"/>
                <a:ea typeface="SimSun" pitchFamily="34" charset="-122"/>
                <a:cs typeface="SimSun" pitchFamily="34" charset="-120"/>
              </a:rPr>
              <a:t>本题考查《共同纲领》。根据“反复讨论和修改</a:t>
            </a:r>
            <a:r>
              <a:rPr lang="en-US" altLang="zh-CN" sz="2400" b="0" i="0">
                <a:solidFill>
                  <a:srgbClr val="000000"/>
                </a:solidFill>
                <a:latin typeface="SimSun" pitchFamily="34" charset="0"/>
                <a:ea typeface="SimSun" pitchFamily="34" charset="-122"/>
                <a:cs typeface="SimSun" pitchFamily="34" charset="-120"/>
              </a:rPr>
              <a:t>”“广泛吸收了各方面</a:t>
            </a:r>
          </a:p>
          <a:p>
            <a:pPr latinLnBrk="1">
              <a:lnSpc>
                <a:spcPts val="4200"/>
              </a:lnSpc>
            </a:pPr>
            <a:r>
              <a:rPr lang="en-US" altLang="zh-CN" sz="2400" b="0" i="0">
                <a:solidFill>
                  <a:srgbClr val="000000"/>
                </a:solidFill>
                <a:latin typeface="SimSun" pitchFamily="34" charset="0"/>
                <a:ea typeface="SimSun" pitchFamily="34" charset="-122"/>
                <a:cs typeface="SimSun" pitchFamily="34" charset="-120"/>
              </a:rPr>
              <a:t>的意见</a:t>
            </a:r>
            <a:r>
              <a:rPr lang="en-US" altLang="zh-CN" sz="2400" b="0" i="0" dirty="0">
                <a:solidFill>
                  <a:srgbClr val="000000"/>
                </a:solidFill>
                <a:latin typeface="SimSun" pitchFamily="34" charset="0"/>
                <a:ea typeface="SimSun" pitchFamily="34" charset="-122"/>
                <a:cs typeface="SimSun" pitchFamily="34" charset="-120"/>
              </a:rPr>
              <a:t>”可知，这表明《共同纲领》制定的过程体现了民主协商。故选C。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EX.7_1#c7bf1b7aa?vop=1&amp;pid=c3746b703&amp;color=0,0,0&amp;vtp=1&amp;bt=1&amp;bbb=1&amp;hb=1"/>
          <p:cNvSpPr/>
          <p:nvPr/>
        </p:nvSpPr>
        <p:spPr>
          <a:xfrm>
            <a:off x="649224" y="864000"/>
            <a:ext cx="10899648" cy="3268599"/>
          </a:xfrm>
          <a:prstGeom prst="rect">
            <a:avLst/>
          </a:prstGeom>
          <a:noFill/>
          <a:ln/>
        </p:spPr>
        <p:txBody>
          <a:bodyPr wrap="none" lIns="0" tIns="0" rIns="0" bIns="0" rtlCol="0" anchor="t"/>
          <a:lstStyle/>
          <a:p>
            <a:pPr algn="l" latinLnBrk="1">
              <a:lnSpc>
                <a:spcPts val="4400"/>
              </a:lnSpc>
            </a:pPr>
            <a:r>
              <a:rPr lang="en-US" altLang="zh-CN" sz="2400" b="1" i="0" dirty="0">
                <a:solidFill>
                  <a:srgbClr val="000000"/>
                </a:solidFill>
                <a:latin typeface="SimHei" pitchFamily="34" charset="0"/>
                <a:ea typeface="SimHei" pitchFamily="34" charset="-122"/>
                <a:cs typeface="SimHei" pitchFamily="34" charset="-120"/>
              </a:rPr>
              <a:t>思维延伸</a:t>
            </a:r>
            <a:endParaRPr lang="en-US" altLang="zh-CN" sz="2400" dirty="0"/>
          </a:p>
          <a:p>
            <a:pPr latinLnBrk="1">
              <a:lnSpc>
                <a:spcPts val="4400"/>
              </a:lnSpc>
            </a:pPr>
            <a:r>
              <a:rPr lang="en-US" altLang="zh-CN" sz="2400" b="0" i="0">
                <a:solidFill>
                  <a:srgbClr val="000000"/>
                </a:solidFill>
                <a:latin typeface="SimHei" pitchFamily="34" charset="0"/>
                <a:ea typeface="楷体" pitchFamily="34" charset="-122"/>
                <a:cs typeface="SimHei" pitchFamily="34" charset="-120"/>
              </a:rPr>
              <a:t>为什么说</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中国人民政治协商会议共同纲领</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具有临时宪法的性质</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a:p>
            <a:pPr latinLnBrk="1">
              <a:lnSpc>
                <a:spcPts val="4400"/>
              </a:lnSpc>
            </a:pPr>
            <a:r>
              <a:rPr lang="en-US" altLang="zh-CN" sz="2400" b="0" i="0">
                <a:solidFill>
                  <a:srgbClr val="000000"/>
                </a:solidFill>
                <a:latin typeface="SimHei" pitchFamily="34" charset="0"/>
                <a:ea typeface="楷体" pitchFamily="34" charset="-122"/>
                <a:cs typeface="SimHei" pitchFamily="34" charset="-120"/>
              </a:rPr>
              <a:t>当时由于人民解放战争尚在进行中</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国民党反动军队仍盘踞在部分地区</a:t>
            </a:r>
            <a:r>
              <a:rPr lang="en-US" altLang="zh-CN" sz="2400" b="0" i="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楷体" pitchFamily="34" charset="-122"/>
                <a:cs typeface="SimHei" pitchFamily="34" charset="-120"/>
              </a:rPr>
              <a:t>在全国</a:t>
            </a:r>
          </a:p>
          <a:p>
            <a:pPr latinLnBrk="1">
              <a:lnSpc>
                <a:spcPts val="4400"/>
              </a:lnSpc>
            </a:pPr>
            <a:r>
              <a:rPr lang="en-US" altLang="zh-CN" sz="2400" b="0" i="0">
                <a:solidFill>
                  <a:srgbClr val="000000"/>
                </a:solidFill>
                <a:latin typeface="SimHei" pitchFamily="34" charset="0"/>
                <a:ea typeface="楷体" pitchFamily="34" charset="-122"/>
                <a:cs typeface="SimHei" pitchFamily="34" charset="-120"/>
              </a:rPr>
              <a:t>范围内实行普选的条件还不成熟</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因此</a:t>
            </a:r>
            <a:r>
              <a:rPr lang="en-US" altLang="zh-CN" sz="2400" b="0" i="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楷体" pitchFamily="34" charset="-122"/>
                <a:cs typeface="SimHei" pitchFamily="34" charset="-120"/>
              </a:rPr>
              <a:t>由中国人民政治协商会议第一届全体会</a:t>
            </a:r>
          </a:p>
          <a:p>
            <a:pPr latinLnBrk="1">
              <a:lnSpc>
                <a:spcPts val="4400"/>
              </a:lnSpc>
            </a:pPr>
            <a:r>
              <a:rPr lang="en-US" altLang="zh-CN" sz="2400" b="0" i="0">
                <a:solidFill>
                  <a:srgbClr val="000000"/>
                </a:solidFill>
                <a:latin typeface="SimHei" pitchFamily="34" charset="0"/>
                <a:ea typeface="楷体" pitchFamily="34" charset="-122"/>
                <a:cs typeface="SimHei" pitchFamily="34" charset="-120"/>
              </a:rPr>
              <a:t>议代行全国人民代表大会的职权</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这次会议制定的</a:t>
            </a:r>
            <a:r>
              <a:rPr lang="en-US" altLang="zh-CN" sz="2400" b="0" i="0">
                <a:solidFill>
                  <a:srgbClr val="000000"/>
                </a:solidFill>
                <a:latin typeface="SimHei" pitchFamily="34" charset="0"/>
                <a:ea typeface="SimHei" pitchFamily="34" charset="-122"/>
                <a:cs typeface="SimHei" pitchFamily="34" charset="-120"/>
              </a:rPr>
              <a:t>《</a:t>
            </a:r>
            <a:r>
              <a:rPr lang="en-US" altLang="zh-CN" sz="2400" b="0" i="0">
                <a:solidFill>
                  <a:srgbClr val="000000"/>
                </a:solidFill>
                <a:latin typeface="SimHei" pitchFamily="34" charset="0"/>
                <a:ea typeface="楷体" pitchFamily="34" charset="-122"/>
                <a:cs typeface="SimHei" pitchFamily="34" charset="-120"/>
              </a:rPr>
              <a:t>中国人民政治协商会议共同</a:t>
            </a:r>
          </a:p>
          <a:p>
            <a:pPr latinLnBrk="1">
              <a:lnSpc>
                <a:spcPts val="4200"/>
              </a:lnSpc>
            </a:pPr>
            <a:r>
              <a:rPr lang="en-US" altLang="zh-CN" sz="2400" b="0" i="0">
                <a:solidFill>
                  <a:srgbClr val="000000"/>
                </a:solidFill>
                <a:latin typeface="SimHei" pitchFamily="34" charset="0"/>
                <a:ea typeface="楷体" pitchFamily="34" charset="-122"/>
                <a:cs typeface="SimHei" pitchFamily="34" charset="-120"/>
              </a:rPr>
              <a:t>纲领</a:t>
            </a:r>
            <a:r>
              <a:rPr lang="en-US" altLang="zh-CN" sz="2400" b="0" i="0" dirty="0">
                <a:solidFill>
                  <a:srgbClr val="000000"/>
                </a:solidFill>
                <a:latin typeface="SimHei" pitchFamily="34" charset="0"/>
                <a:ea typeface="SimHei" pitchFamily="34" charset="-122"/>
                <a:cs typeface="SimHei" pitchFamily="34" charset="-120"/>
              </a:rPr>
              <a:t>》</a:t>
            </a:r>
            <a:r>
              <a:rPr lang="en-US" altLang="zh-CN" sz="2400" b="0" i="0" dirty="0">
                <a:solidFill>
                  <a:srgbClr val="000000"/>
                </a:solidFill>
                <a:latin typeface="SimHei" pitchFamily="34" charset="0"/>
                <a:ea typeface="楷体" pitchFamily="34" charset="-122"/>
                <a:cs typeface="SimHei" pitchFamily="34" charset="-120"/>
              </a:rPr>
              <a:t>具有临时宪法的性质</a:t>
            </a:r>
            <a:r>
              <a:rPr lang="en-US" altLang="zh-CN" sz="2400" b="0" i="0" dirty="0">
                <a:solidFill>
                  <a:srgbClr val="000000"/>
                </a:solidFill>
                <a:latin typeface="SimHei" pitchFamily="34" charset="0"/>
                <a:ea typeface="SimHei" pitchFamily="34" charset="-122"/>
                <a:cs typeface="SimHei"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1200</Words>
  <Application>Microsoft Office PowerPoint</Application>
  <PresentationFormat>宽屏</PresentationFormat>
  <Paragraphs>237</Paragraphs>
  <Slides>29</Slides>
  <Notes>29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29</vt:i4>
      </vt:variant>
    </vt:vector>
  </HeadingPairs>
  <TitlesOfParts>
    <vt:vector size="38" baseType="lpstr">
      <vt:lpstr>Calibri (正文)</vt:lpstr>
      <vt:lpstr>方正兰亭纤黑_GBK</vt:lpstr>
      <vt:lpstr>SimHei</vt:lpstr>
      <vt:lpstr>KaiTi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2025-11-03T01:51:53Z</dcterms:created>
  <dcterms:modified xsi:type="dcterms:W3CDTF">2025-11-03T01:53:45Z</dcterms:modified>
  <cp:category/>
  <cp:contentStatus/>
</cp:coreProperties>
</file>